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54"/>
  </p:notesMasterIdLst>
  <p:sldIdLst>
    <p:sldId id="256" r:id="rId2"/>
    <p:sldId id="257" r:id="rId3"/>
    <p:sldId id="259" r:id="rId4"/>
    <p:sldId id="258" r:id="rId5"/>
    <p:sldId id="260" r:id="rId6"/>
    <p:sldId id="261" r:id="rId7"/>
    <p:sldId id="307" r:id="rId8"/>
    <p:sldId id="262" r:id="rId9"/>
    <p:sldId id="264" r:id="rId10"/>
    <p:sldId id="266" r:id="rId11"/>
    <p:sldId id="276" r:id="rId12"/>
    <p:sldId id="277" r:id="rId13"/>
    <p:sldId id="278" r:id="rId14"/>
    <p:sldId id="279" r:id="rId15"/>
    <p:sldId id="280" r:id="rId16"/>
    <p:sldId id="281" r:id="rId17"/>
    <p:sldId id="263" r:id="rId18"/>
    <p:sldId id="265" r:id="rId19"/>
    <p:sldId id="267" r:id="rId20"/>
    <p:sldId id="268" r:id="rId21"/>
    <p:sldId id="305" r:id="rId22"/>
    <p:sldId id="270" r:id="rId23"/>
    <p:sldId id="269" r:id="rId24"/>
    <p:sldId id="271" r:id="rId25"/>
    <p:sldId id="304" r:id="rId26"/>
    <p:sldId id="272" r:id="rId27"/>
    <p:sldId id="273" r:id="rId28"/>
    <p:sldId id="274" r:id="rId29"/>
    <p:sldId id="306" r:id="rId30"/>
    <p:sldId id="282" r:id="rId31"/>
    <p:sldId id="283" r:id="rId32"/>
    <p:sldId id="284" r:id="rId33"/>
    <p:sldId id="285" r:id="rId34"/>
    <p:sldId id="286" r:id="rId35"/>
    <p:sldId id="287" r:id="rId36"/>
    <p:sldId id="288" r:id="rId37"/>
    <p:sldId id="289" r:id="rId38"/>
    <p:sldId id="275" r:id="rId39"/>
    <p:sldId id="290" r:id="rId40"/>
    <p:sldId id="291" r:id="rId41"/>
    <p:sldId id="292" r:id="rId42"/>
    <p:sldId id="293" r:id="rId43"/>
    <p:sldId id="294" r:id="rId44"/>
    <p:sldId id="295" r:id="rId45"/>
    <p:sldId id="296" r:id="rId46"/>
    <p:sldId id="297" r:id="rId47"/>
    <p:sldId id="298" r:id="rId48"/>
    <p:sldId id="299" r:id="rId49"/>
    <p:sldId id="303" r:id="rId50"/>
    <p:sldId id="300" r:id="rId51"/>
    <p:sldId id="301" r:id="rId52"/>
    <p:sldId id="302"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442" autoAdjust="0"/>
    <p:restoredTop sz="94660"/>
  </p:normalViewPr>
  <p:slideViewPr>
    <p:cSldViewPr>
      <p:cViewPr varScale="1">
        <p:scale>
          <a:sx n="74" d="100"/>
          <a:sy n="74" d="100"/>
        </p:scale>
        <p:origin x="-46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21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B9F7F5-CD2B-428D-9EA0-0D5F29175FB8}" type="datetimeFigureOut">
              <a:rPr lang="en-US" smtClean="0"/>
              <a:pPr/>
              <a:t>06/01/2018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6C650B-66DC-44CF-A62A-0C904804918F}"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9FFF0CBE-3D3D-4C3C-995F-4FC32D52738C}" type="slidenum">
              <a:rPr lang="en-US" smtClean="0">
                <a:latin typeface="Times New Roman" pitchFamily="18" charset="0"/>
                <a:ea typeface="ＭＳ Ｐゴシック" pitchFamily="34" charset="-128"/>
              </a:rPr>
              <a:pPr/>
              <a:t>9</a:t>
            </a:fld>
            <a:endParaRPr lang="en-US" smtClean="0">
              <a:latin typeface="Times New Roman" pitchFamily="18" charset="0"/>
              <a:ea typeface="ＭＳ Ｐゴシック" pitchFamily="34" charset="-128"/>
            </a:endParaRPr>
          </a:p>
        </p:txBody>
      </p:sp>
      <p:sp>
        <p:nvSpPr>
          <p:cNvPr id="31747" name="Rectangle 2"/>
          <p:cNvSpPr>
            <a:spLocks noGrp="1" noRot="1" noChangeAspect="1" noChangeArrowheads="1" noTextEdit="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E8CA3986-B4B2-42BC-9691-FA5DE9EEE081}" type="slidenum">
              <a:rPr lang="en-US"/>
              <a:pPr/>
              <a:t>19</a:t>
            </a:fld>
            <a:endParaRPr lang="en-US"/>
          </a:p>
        </p:txBody>
      </p:sp>
      <p:sp>
        <p:nvSpPr>
          <p:cNvPr id="32771" name="Rectangle 2"/>
          <p:cNvSpPr>
            <a:spLocks noGrp="1" noRot="1" noChangeAspect="1" noChangeArrowheads="1" noTextEdit="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latin typeface="Times New Roman" pitchFamily="18"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679155E1-9803-44A6-8FEC-51FE7E12E691}" type="slidenum">
              <a:rPr lang="en-US"/>
              <a:pPr/>
              <a:t>22</a:t>
            </a:fld>
            <a:endParaRPr lang="en-US"/>
          </a:p>
        </p:txBody>
      </p:sp>
      <p:sp>
        <p:nvSpPr>
          <p:cNvPr id="34819" name="Rectangle 2"/>
          <p:cNvSpPr>
            <a:spLocks noGrp="1" noRot="1" noChangeAspect="1" noChangeArrowheads="1" noTextEdit="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latin typeface="Times New Roman" pitchFamily="18"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6ACD7E45-2AEA-481E-AFD0-DED1072E2A73}" type="slidenum">
              <a:rPr lang="en-US"/>
              <a:pPr/>
              <a:t>24</a:t>
            </a:fld>
            <a:endParaRPr lang="en-US"/>
          </a:p>
        </p:txBody>
      </p:sp>
      <p:sp>
        <p:nvSpPr>
          <p:cNvPr id="36867" name="Rectangle 2"/>
          <p:cNvSpPr>
            <a:spLocks noGrp="1" noRot="1" noChangeAspect="1" noChangeArrowheads="1" noTextEdit="1"/>
          </p:cNvSpPr>
          <p:nvPr>
            <p:ph type="sldImg"/>
          </p:nvPr>
        </p:nvSpPr>
        <p:spPr>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latin typeface="Times New Roman" pitchFamily="18"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B0DE8044-3E3E-42B0-82E7-1A16D520BC92}" type="slidenum">
              <a:rPr lang="en-US"/>
              <a:pPr/>
              <a:t>28</a:t>
            </a:fld>
            <a:endParaRPr lang="en-US"/>
          </a:p>
        </p:txBody>
      </p:sp>
      <p:sp>
        <p:nvSpPr>
          <p:cNvPr id="40963" name="Rectangle 1026"/>
          <p:cNvSpPr>
            <a:spLocks noGrp="1" noRot="1" noChangeAspect="1" noChangeArrowheads="1" noTextEdit="1"/>
          </p:cNvSpPr>
          <p:nvPr>
            <p:ph type="sldImg"/>
          </p:nvPr>
        </p:nvSpPr>
        <p:spPr>
          <a:solidFill>
            <a:srgbClr val="FFFFFF"/>
          </a:solidFill>
          <a:ln/>
        </p:spPr>
      </p:sp>
      <p:sp>
        <p:nvSpPr>
          <p:cNvPr id="40964"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latin typeface="Times New Roman" pitchFamily="18"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62467" name="2 Not Yer Tutucusu"/>
          <p:cNvSpPr>
            <a:spLocks noGrp="1"/>
          </p:cNvSpPr>
          <p:nvPr>
            <p:ph type="body" idx="1"/>
          </p:nvPr>
        </p:nvSpPr>
        <p:spPr bwMode="auto">
          <a:noFill/>
        </p:spPr>
        <p:txBody>
          <a:bodyPr/>
          <a:lstStyle/>
          <a:p>
            <a:pPr eaLnBrk="1" hangingPunct="1">
              <a:spcBef>
                <a:spcPct val="0"/>
              </a:spcBef>
            </a:pPr>
            <a:endParaRPr lang="tr-TR" smtClean="0"/>
          </a:p>
        </p:txBody>
      </p:sp>
      <p:sp>
        <p:nvSpPr>
          <p:cNvPr id="62468"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E69F03C-1C5A-49F7-8966-B7681ED459E9}" type="slidenum">
              <a:rPr lang="tr-TR" smtClean="0">
                <a:latin typeface="Arial" pitchFamily="34" charset="0"/>
              </a:rPr>
              <a:pPr/>
              <a:t>30</a:t>
            </a:fld>
            <a:endParaRPr lang="tr-TR"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63491" name="2 Not Yer Tutucusu"/>
          <p:cNvSpPr>
            <a:spLocks noGrp="1"/>
          </p:cNvSpPr>
          <p:nvPr>
            <p:ph type="body" idx="1"/>
          </p:nvPr>
        </p:nvSpPr>
        <p:spPr bwMode="auto">
          <a:noFill/>
        </p:spPr>
        <p:txBody>
          <a:bodyPr/>
          <a:lstStyle/>
          <a:p>
            <a:pPr eaLnBrk="1" hangingPunct="1">
              <a:spcBef>
                <a:spcPct val="0"/>
              </a:spcBef>
            </a:pPr>
            <a:endParaRPr lang="tr-TR" smtClean="0"/>
          </a:p>
        </p:txBody>
      </p:sp>
      <p:sp>
        <p:nvSpPr>
          <p:cNvPr id="6349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6492724-7FB1-47DA-BD4A-6B37E8B12118}" type="slidenum">
              <a:rPr lang="tr-TR" smtClean="0">
                <a:latin typeface="Arial" pitchFamily="34" charset="0"/>
              </a:rPr>
              <a:pPr/>
              <a:t>31</a:t>
            </a:fld>
            <a:endParaRPr lang="tr-TR"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E56C650B-66DC-44CF-A62A-0C904804918F}" type="slidenum">
              <a:rPr lang="en-GB" smtClean="0"/>
              <a:pPr/>
              <a:t>34</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E56C650B-66DC-44CF-A62A-0C904804918F}" type="slidenum">
              <a:rPr lang="en-GB" smtClean="0"/>
              <a:pPr/>
              <a:t>46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D8BD707-D9CF-40AE-B4C6-C98DA3205C09}" type="datetimeFigureOut">
              <a:rPr lang="en-US" smtClean="0"/>
              <a:pPr/>
              <a:t>06/01/2018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D8BD707-D9CF-40AE-B4C6-C98DA3205C09}" type="datetimeFigureOut">
              <a:rPr lang="en-US" smtClean="0"/>
              <a:pPr/>
              <a:t>06/01/2018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06/01/2018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D8BD707-D9CF-40AE-B4C6-C98DA3205C09}" type="datetimeFigureOut">
              <a:rPr lang="en-US" smtClean="0"/>
              <a:pPr/>
              <a:t>06/01/2018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D8BD707-D9CF-40AE-B4C6-C98DA3205C09}" type="datetimeFigureOut">
              <a:rPr lang="en-US" smtClean="0"/>
              <a:pPr/>
              <a:t>06/01/2018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D8BD707-D9CF-40AE-B4C6-C98DA3205C09}" type="datetimeFigureOut">
              <a:rPr lang="en-US" smtClean="0"/>
              <a:pPr/>
              <a:t>06/01/2018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06/01/2018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06/01/2018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06/01/2018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D8BD707-D9CF-40AE-B4C6-C98DA3205C09}" type="datetimeFigureOut">
              <a:rPr lang="en-US" smtClean="0"/>
              <a:pPr/>
              <a:t>06/01/2018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D8BD707-D9CF-40AE-B4C6-C98DA3205C09}" type="datetimeFigureOut">
              <a:rPr lang="en-US" smtClean="0"/>
              <a:pPr/>
              <a:t>06/01/2018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06/01/2018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Semiconductor" TargetMode="External"/><Relationship Id="rId2" Type="http://schemas.openxmlformats.org/officeDocument/2006/relationships/hyperlink" Target="https://en.wikipedia.org/wiki/Ceramic_materials"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jpeg"/><Relationship Id="rId2" Type="http://schemas.openxmlformats.org/officeDocument/2006/relationships/image" Target="../media/image2.jpeg"/><Relationship Id="rId16"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5" Type="http://schemas.openxmlformats.org/officeDocument/2006/relationships/image" Target="../media/image1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en.wikipedia.org/wiki/Argon"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images.google.com.tr/imgres?imgurl=http://ceramics.org/ceramictechtoday/wp-content/uploads/2009/09/cim-rounds.jpg&amp;imgrefurl=http://ceramics.org/ceramictechtoday/education/ceramic-injection-molding-short-course-coming-up/&amp;usg=__z9qrsgK6HsX--lyL4onGU-qAK7Q=&amp;h=213&amp;w=250&amp;sz=7&amp;hl=tr&amp;start=10&amp;um=1&amp;tbnid=Ie0VWevRw7Id1M:&amp;tbnh=95&amp;tbnw=111&amp;prev=/images?q=injection+molding+ceramic&amp;hl=tr&amp;rlz=1T4GGLL_trTR346TR346&amp;um=1" TargetMode="External"/><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en.wikipedia.org/wiki/Ceramic_knife"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en.wikipedia.org/wiki/Cockpit_(aviation)" TargetMode="External"/><Relationship Id="rId7" Type="http://schemas.openxmlformats.org/officeDocument/2006/relationships/hyperlink" Target="https://en.wikipedia.org/wiki/Internal_combustion_engine" TargetMode="External"/><Relationship Id="rId2" Type="http://schemas.openxmlformats.org/officeDocument/2006/relationships/hyperlink" Target="https://en.wikipedia.org/wiki/Disk_brake" TargetMode="External"/><Relationship Id="rId1" Type="http://schemas.openxmlformats.org/officeDocument/2006/relationships/slideLayout" Target="../slideLayouts/slideLayout2.xml"/><Relationship Id="rId6" Type="http://schemas.openxmlformats.org/officeDocument/2006/relationships/hyperlink" Target="https://en.wikipedia.org/wiki/Adiabatic" TargetMode="External"/><Relationship Id="rId5" Type="http://schemas.openxmlformats.org/officeDocument/2006/relationships/hyperlink" Target="https://en.wikipedia.org/wiki/Toyota" TargetMode="External"/><Relationship Id="rId4" Type="http://schemas.openxmlformats.org/officeDocument/2006/relationships/hyperlink" Target="https://en.wikipedia.org/wiki/Ball_bearings"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1470025"/>
          </a:xfrm>
        </p:spPr>
        <p:txBody>
          <a:bodyPr/>
          <a:lstStyle/>
          <a:p>
            <a:r>
              <a:rPr lang="en-GB" b="1" dirty="0" smtClean="0">
                <a:solidFill>
                  <a:srgbClr val="00B050"/>
                </a:solidFill>
                <a:effectLst>
                  <a:outerShdw blurRad="38100" dist="38100" dir="2700000" algn="tl">
                    <a:srgbClr val="000000">
                      <a:alpha val="43137"/>
                    </a:srgbClr>
                  </a:outerShdw>
                </a:effectLst>
              </a:rPr>
              <a:t>CHAPTER NO. 3</a:t>
            </a:r>
            <a:endParaRPr lang="en-GB" b="1" dirty="0">
              <a:solidFill>
                <a:srgbClr val="00B05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685800" y="2743200"/>
            <a:ext cx="8001000" cy="2895600"/>
          </a:xfrm>
        </p:spPr>
        <p:txBody>
          <a:bodyPr>
            <a:noAutofit/>
          </a:bodyPr>
          <a:lstStyle/>
          <a:p>
            <a:r>
              <a:rPr lang="en-GB" sz="8000" b="1" dirty="0" smtClean="0">
                <a:solidFill>
                  <a:srgbClr val="FF0000"/>
                </a:solidFill>
                <a:effectLst>
                  <a:outerShdw blurRad="38100" dist="38100" dir="2700000" algn="tl">
                    <a:srgbClr val="000000">
                      <a:alpha val="43137"/>
                    </a:srgbClr>
                  </a:outerShdw>
                </a:effectLst>
                <a:latin typeface="Arial Black" pitchFamily="34" charset="0"/>
              </a:rPr>
              <a:t>CERAMIC MATERIALS</a:t>
            </a:r>
            <a:endParaRPr lang="en-GB" sz="8000" b="1" dirty="0">
              <a:solidFill>
                <a:srgbClr val="FF0000"/>
              </a:solidFill>
              <a:effectLst>
                <a:outerShdw blurRad="38100" dist="38100" dir="2700000" algn="tl">
                  <a:srgbClr val="000000">
                    <a:alpha val="43137"/>
                  </a:srgbClr>
                </a:outerShdw>
              </a:effectLst>
              <a:latin typeface="Arial Black"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248400"/>
          </a:xfrm>
        </p:spPr>
        <p:txBody>
          <a:bodyPr>
            <a:normAutofit fontScale="90000"/>
          </a:bodyPr>
          <a:lstStyle/>
          <a:p>
            <a:pPr algn="l"/>
            <a:r>
              <a:rPr lang="en-GB" sz="3200" dirty="0" smtClean="0">
                <a:solidFill>
                  <a:srgbClr val="FF0000"/>
                </a:solidFill>
              </a:rPr>
              <a:t/>
            </a:r>
            <a:br>
              <a:rPr lang="en-GB" sz="3200" dirty="0" smtClean="0">
                <a:solidFill>
                  <a:srgbClr val="FF0000"/>
                </a:solidFill>
              </a:rPr>
            </a:br>
            <a:r>
              <a:rPr lang="en-GB" sz="3200" dirty="0" smtClean="0">
                <a:solidFill>
                  <a:srgbClr val="FF0000"/>
                </a:solidFill>
              </a:rPr>
              <a:t/>
            </a:r>
            <a:br>
              <a:rPr lang="en-GB" sz="3200" dirty="0" smtClean="0">
                <a:solidFill>
                  <a:srgbClr val="FF0000"/>
                </a:solidFill>
              </a:rPr>
            </a:br>
            <a:r>
              <a:rPr lang="en-GB" sz="3200" dirty="0" smtClean="0">
                <a:solidFill>
                  <a:srgbClr val="FF0000"/>
                </a:solidFill>
              </a:rPr>
              <a:t/>
            </a:r>
            <a:br>
              <a:rPr lang="en-GB" sz="3200" dirty="0" smtClean="0">
                <a:solidFill>
                  <a:srgbClr val="FF0000"/>
                </a:solidFill>
              </a:rPr>
            </a:br>
            <a:r>
              <a:rPr lang="en-GB" sz="3600" dirty="0" smtClean="0">
                <a:solidFill>
                  <a:srgbClr val="FF0000"/>
                </a:solidFill>
              </a:rPr>
              <a:t>Introduction</a:t>
            </a:r>
            <a:r>
              <a:rPr lang="en-GB" sz="2400" dirty="0" smtClean="0"/>
              <a:t>	</a:t>
            </a:r>
            <a:br>
              <a:rPr lang="en-GB" sz="2400" dirty="0" smtClean="0"/>
            </a:br>
            <a:r>
              <a:rPr lang="en-GB" sz="2700" dirty="0" smtClean="0"/>
              <a:t>The word “ceramic” comes  from Greek word “</a:t>
            </a:r>
            <a:r>
              <a:rPr lang="en-GB" sz="2700" dirty="0" err="1" smtClean="0"/>
              <a:t>keramos</a:t>
            </a:r>
            <a:r>
              <a:rPr lang="en-GB" sz="2700" dirty="0" smtClean="0"/>
              <a:t>” means pottery.</a:t>
            </a:r>
            <a:br>
              <a:rPr lang="en-GB" sz="2700" dirty="0" smtClean="0"/>
            </a:br>
            <a:r>
              <a:rPr lang="en-GB" sz="2700" dirty="0" smtClean="0"/>
              <a:t>	The ceramics are inorganic non metallic solid materials with varying properties due to their difference in bounding and structure. Ceramics usually consists of metallic and non metallic elements bounded by ionic and covalent bonds. </a:t>
            </a:r>
            <a:br>
              <a:rPr lang="en-GB" sz="2700" dirty="0" smtClean="0"/>
            </a:br>
            <a:r>
              <a:rPr lang="en-GB" sz="2700" dirty="0" smtClean="0"/>
              <a:t>        The ceramics are generally hard, brittle, poor conductivity,  high melting point, resistant to creep, low toughness, low ductility etc. They are good electrical and thermal insulators due to absence of free electrons.</a:t>
            </a:r>
            <a:br>
              <a:rPr lang="en-GB" sz="2700" dirty="0" smtClean="0"/>
            </a:br>
            <a:r>
              <a:rPr lang="en-GB" sz="2700" dirty="0" smtClean="0"/>
              <a:t>	Ceramics includes clay articles, silicate, metallic oxides and their combinations, pottery objects. N</a:t>
            </a:r>
            <a:r>
              <a:rPr lang="en-US" sz="2700" dirty="0" err="1" smtClean="0"/>
              <a:t>ew</a:t>
            </a:r>
            <a:r>
              <a:rPr lang="en-US" sz="2700" dirty="0" smtClean="0"/>
              <a:t>  </a:t>
            </a:r>
            <a:r>
              <a:rPr lang="en-US" sz="2700" dirty="0" smtClean="0">
                <a:hlinkClick r:id="rId2" tooltip="Ceramic materials"/>
              </a:rPr>
              <a:t>ceramic materials</a:t>
            </a:r>
            <a:r>
              <a:rPr lang="en-US" sz="2700" dirty="0" smtClean="0"/>
              <a:t> were developed for use in advanced ceramic engineering, such as in </a:t>
            </a:r>
            <a:r>
              <a:rPr lang="en-US" sz="2700" dirty="0" smtClean="0">
                <a:hlinkClick r:id="rId3" tooltip="Semiconductor"/>
              </a:rPr>
              <a:t>semiconductors</a:t>
            </a:r>
            <a:r>
              <a:rPr lang="en-US" sz="2700" dirty="0" smtClean="0"/>
              <a:t>.</a:t>
            </a:r>
            <a:r>
              <a:rPr lang="en-GB" sz="2400" dirty="0" smtClean="0"/>
              <a:t/>
            </a:r>
            <a:br>
              <a:rPr lang="en-GB" sz="2400" dirty="0" smtClean="0"/>
            </a:br>
            <a:r>
              <a:rPr lang="en-GB" sz="2400" dirty="0" smtClean="0"/>
              <a:t/>
            </a:r>
            <a:br>
              <a:rPr lang="en-GB" sz="2400" dirty="0" smtClean="0"/>
            </a:br>
            <a:r>
              <a:rPr lang="en-GB" sz="2400" dirty="0" smtClean="0"/>
              <a:t>	 </a:t>
            </a:r>
            <a:br>
              <a:rPr lang="en-GB" sz="2400" dirty="0" smtClean="0"/>
            </a:br>
            <a:r>
              <a:rPr lang="en-GB" sz="2400" dirty="0" smtClean="0"/>
              <a:t>	</a:t>
            </a:r>
            <a:br>
              <a:rPr lang="en-GB" sz="2400" dirty="0" smtClean="0"/>
            </a:br>
            <a:endParaRPr lang="en-GB" sz="2400" dirty="0"/>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a:xfrm>
            <a:off x="8229600" y="6473825"/>
            <a:ext cx="758825" cy="247650"/>
          </a:xfrm>
        </p:spPr>
        <p:txBody>
          <a:bodyPr/>
          <a:lstStyle/>
          <a:p>
            <a:pPr>
              <a:defRPr/>
            </a:pPr>
            <a:fld id="{94E037BF-76F6-4B80-94EC-EBF6A63BDC28}" type="slidenum">
              <a:rPr lang="en-US"/>
              <a:pPr>
                <a:defRPr/>
              </a:pPr>
              <a:t>3</a:t>
            </a:fld>
            <a:endParaRPr lang="en-US"/>
          </a:p>
        </p:txBody>
      </p:sp>
      <p:sp>
        <p:nvSpPr>
          <p:cNvPr id="45058" name="Rectangle 2"/>
          <p:cNvSpPr>
            <a:spLocks noGrp="1" noChangeArrowheads="1"/>
          </p:cNvSpPr>
          <p:nvPr>
            <p:ph type="title" idx="4294967295"/>
          </p:nvPr>
        </p:nvSpPr>
        <p:spPr>
          <a:xfrm>
            <a:off x="0" y="274638"/>
            <a:ext cx="8229600" cy="1143000"/>
          </a:xfrm>
        </p:spPr>
        <p:txBody>
          <a:bodyPr>
            <a:normAutofit/>
          </a:bodyPr>
          <a:lstStyle/>
          <a:p>
            <a:pPr eaLnBrk="1" fontAlgn="auto" hangingPunct="1">
              <a:spcAft>
                <a:spcPts val="0"/>
              </a:spcAft>
              <a:defRPr/>
            </a:pPr>
            <a:r>
              <a:rPr lang="tr-TR" b="1" i="1" kern="1200" cap="all" dirty="0">
                <a:solidFill>
                  <a:srgbClr val="FF0000"/>
                </a:solidFill>
                <a:effectLst>
                  <a:outerShdw blurRad="38100" dist="38100" dir="2700000" algn="tl">
                    <a:srgbClr val="000000">
                      <a:alpha val="43137"/>
                    </a:srgbClr>
                  </a:outerShdw>
                  <a:reflection blurRad="12700" stA="48000" endA="300" endPos="55000" dir="5400000" sy="-90000" algn="bl" rotWithShape="0"/>
                </a:effectLst>
              </a:rPr>
              <a:t>Spectrum of Ceramics Uses</a:t>
            </a:r>
          </a:p>
        </p:txBody>
      </p:sp>
      <p:pic>
        <p:nvPicPr>
          <p:cNvPr id="4099" name="Picture 3"/>
          <p:cNvPicPr>
            <a:picLocks noGrp="1" noChangeAspect="1" noChangeArrowheads="1"/>
          </p:cNvPicPr>
          <p:nvPr>
            <p:ph idx="4294967295"/>
          </p:nvPr>
        </p:nvPicPr>
        <p:blipFill>
          <a:blip r:embed="rId2"/>
          <a:srcRect/>
          <a:stretch>
            <a:fillRect/>
          </a:stretch>
        </p:blipFill>
        <p:spPr>
          <a:xfrm>
            <a:off x="2451100" y="1554163"/>
            <a:ext cx="6692900" cy="4525962"/>
          </a:xfrm>
          <a:noFill/>
        </p:spPr>
      </p:pic>
      <p:sp>
        <p:nvSpPr>
          <p:cNvPr id="6" name="3 Veri Yer Tutucusu"/>
          <p:cNvSpPr txBox="1">
            <a:spLocks/>
          </p:cNvSpPr>
          <p:nvPr/>
        </p:nvSpPr>
        <p:spPr>
          <a:xfrm>
            <a:off x="0" y="6553200"/>
            <a:ext cx="990600" cy="304800"/>
          </a:xfrm>
          <a:prstGeom prst="rect">
            <a:avLst/>
          </a:prstGeom>
        </p:spPr>
        <p:txBody>
          <a:bodyPr/>
          <a:lstStyle/>
          <a:p>
            <a:pPr eaLnBrk="1" hangingPunct="1">
              <a:defRPr/>
            </a:pPr>
            <a:fld id="{929F0420-851D-422A-AD6C-A090507565D2}"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
        <p:nvSpPr>
          <p:cNvPr id="4102" name="Rectangle 6"/>
          <p:cNvSpPr>
            <a:spLocks noChangeArrowheads="1"/>
          </p:cNvSpPr>
          <p:nvPr/>
        </p:nvSpPr>
        <p:spPr bwMode="auto">
          <a:xfrm>
            <a:off x="2362200" y="6400800"/>
            <a:ext cx="4572000" cy="246063"/>
          </a:xfrm>
          <a:prstGeom prst="rect">
            <a:avLst/>
          </a:prstGeom>
          <a:noFill/>
          <a:ln w="9525">
            <a:noFill/>
            <a:miter lim="800000"/>
            <a:headEnd/>
            <a:tailEnd/>
          </a:ln>
        </p:spPr>
        <p:txBody>
          <a:bodyPr>
            <a:spAutoFit/>
          </a:bodyPr>
          <a:lstStyle/>
          <a:p>
            <a:r>
              <a:rPr lang="tr-TR" sz="1000">
                <a:solidFill>
                  <a:schemeClr val="tx2"/>
                </a:solidFill>
              </a:rPr>
              <a:t>http://www.ts.mah.se/utbild/mt7150/051212%20ceramics.pdf</a:t>
            </a:r>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63562"/>
          </a:xfrm>
        </p:spPr>
        <p:txBody>
          <a:bodyPr>
            <a:noAutofit/>
          </a:bodyPr>
          <a:lstStyle/>
          <a:p>
            <a:r>
              <a:rPr lang="en-GB" sz="3200" b="1" dirty="0" smtClean="0">
                <a:solidFill>
                  <a:srgbClr val="FF0000"/>
                </a:solidFill>
                <a:effectLst>
                  <a:outerShdw blurRad="38100" dist="38100" dir="2700000" algn="tl">
                    <a:srgbClr val="000000">
                      <a:alpha val="43137"/>
                    </a:srgbClr>
                  </a:outerShdw>
                </a:effectLst>
              </a:rPr>
              <a:t>CLASSIFICATIONS OF CERAMICS</a:t>
            </a:r>
            <a:endParaRPr lang="en-GB" sz="32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8600" y="685800"/>
            <a:ext cx="8458200" cy="5943600"/>
          </a:xfrm>
        </p:spPr>
        <p:txBody>
          <a:bodyPr>
            <a:normAutofit fontScale="92500" lnSpcReduction="20000"/>
          </a:bodyPr>
          <a:lstStyle/>
          <a:p>
            <a:pPr>
              <a:buNone/>
            </a:pPr>
            <a:r>
              <a:rPr lang="en-GB" sz="2400" dirty="0" smtClean="0"/>
              <a:t>Ceramic materials can be classified into following basic groups, according to their fields of use.</a:t>
            </a:r>
          </a:p>
          <a:p>
            <a:pPr marL="457200" indent="-457200">
              <a:buNone/>
            </a:pPr>
            <a:r>
              <a:rPr lang="en-GB" sz="2400" dirty="0" smtClean="0">
                <a:solidFill>
                  <a:srgbClr val="FF0000"/>
                </a:solidFill>
              </a:rPr>
              <a:t>1) Structural Ceramics :</a:t>
            </a:r>
            <a:r>
              <a:rPr lang="en-GB" sz="2400" dirty="0" smtClean="0"/>
              <a:t> The ceramic materials that are used for constructing buildings and other various structures are called structural ceramics.</a:t>
            </a:r>
          </a:p>
          <a:p>
            <a:pPr marL="457200" indent="-457200">
              <a:buNone/>
            </a:pPr>
            <a:r>
              <a:rPr lang="en-GB" sz="2400" dirty="0" smtClean="0"/>
              <a:t>	e.g. Bricks, floors, pipes, roof tiles etc.</a:t>
            </a:r>
          </a:p>
          <a:p>
            <a:pPr marL="457200" indent="-457200">
              <a:buNone/>
            </a:pPr>
            <a:r>
              <a:rPr lang="en-GB" sz="2400" dirty="0" smtClean="0">
                <a:solidFill>
                  <a:srgbClr val="FF0000"/>
                </a:solidFill>
              </a:rPr>
              <a:t>2) Facing ceramic materials:</a:t>
            </a:r>
            <a:r>
              <a:rPr lang="en-GB" sz="2400" dirty="0" smtClean="0"/>
              <a:t> Such ceramic materials are used for internal and external facing of building and structures.</a:t>
            </a:r>
          </a:p>
          <a:p>
            <a:pPr marL="457200" indent="-457200">
              <a:buNone/>
            </a:pPr>
            <a:r>
              <a:rPr lang="en-GB" sz="2400" dirty="0" smtClean="0"/>
              <a:t>	e.g. Facing bricks, tiles, slabs etc.</a:t>
            </a:r>
          </a:p>
          <a:p>
            <a:pPr marL="457200" indent="-457200">
              <a:buNone/>
            </a:pPr>
            <a:r>
              <a:rPr lang="en-GB" sz="2400" dirty="0" smtClean="0">
                <a:solidFill>
                  <a:srgbClr val="FF0000"/>
                </a:solidFill>
              </a:rPr>
              <a:t>3) Refractorie’s ceramics: </a:t>
            </a:r>
            <a:r>
              <a:rPr lang="en-GB" sz="2400" dirty="0" smtClean="0"/>
              <a:t>These are ceramic materials whose mechanical properties at high temperatures do not changes.</a:t>
            </a:r>
          </a:p>
          <a:p>
            <a:pPr marL="457200" indent="-457200">
              <a:buNone/>
            </a:pPr>
            <a:r>
              <a:rPr lang="en-GB" sz="2400" dirty="0" smtClean="0"/>
              <a:t>	These materials are used in ovens for making various parts in industries. Also used for lab furnaces, ovens and apparatus for operating at high temperature.</a:t>
            </a:r>
          </a:p>
          <a:p>
            <a:pPr marL="457200" indent="-457200">
              <a:buNone/>
            </a:pPr>
            <a:r>
              <a:rPr lang="en-GB" sz="2400" dirty="0" smtClean="0">
                <a:solidFill>
                  <a:srgbClr val="FF0000"/>
                </a:solidFill>
              </a:rPr>
              <a:t>4) Fine ceramics: </a:t>
            </a:r>
            <a:r>
              <a:rPr lang="en-GB" sz="2400" dirty="0" smtClean="0"/>
              <a:t>They are used domestically in electrical appliances and in laboratories.</a:t>
            </a:r>
          </a:p>
          <a:p>
            <a:pPr marL="457200" indent="-457200">
              <a:buNone/>
            </a:pPr>
            <a:r>
              <a:rPr lang="en-GB" sz="2400" dirty="0" smtClean="0"/>
              <a:t>	e.g. Dishes, wash basins, porcelain wares, chemical wares glassed pottery  sanitary wares etc.</a:t>
            </a:r>
            <a:endParaRPr lang="en-GB" sz="2400" dirty="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Autofit/>
          </a:bodyPr>
          <a:lstStyle/>
          <a:p>
            <a:r>
              <a:rPr lang="en-GB" sz="3200" b="1" dirty="0" smtClean="0">
                <a:solidFill>
                  <a:srgbClr val="FF0000"/>
                </a:solidFill>
                <a:effectLst>
                  <a:outerShdw blurRad="38100" dist="38100" dir="2700000" algn="tl">
                    <a:srgbClr val="000000">
                      <a:alpha val="43137"/>
                    </a:srgbClr>
                  </a:outerShdw>
                </a:effectLst>
              </a:rPr>
              <a:t>CLASSIFICATIONS OF CERAMICS</a:t>
            </a:r>
            <a:endParaRPr lang="en-GB" sz="3200" dirty="0"/>
          </a:p>
        </p:txBody>
      </p:sp>
      <p:sp>
        <p:nvSpPr>
          <p:cNvPr id="3" name="Content Placeholder 2"/>
          <p:cNvSpPr>
            <a:spLocks noGrp="1"/>
          </p:cNvSpPr>
          <p:nvPr>
            <p:ph idx="1"/>
          </p:nvPr>
        </p:nvSpPr>
        <p:spPr>
          <a:xfrm>
            <a:off x="457200" y="762000"/>
            <a:ext cx="8229600" cy="5943600"/>
          </a:xfrm>
        </p:spPr>
        <p:txBody>
          <a:bodyPr>
            <a:normAutofit lnSpcReduction="10000"/>
          </a:bodyPr>
          <a:lstStyle/>
          <a:p>
            <a:pPr marL="514350" indent="-514350">
              <a:buAutoNum type="arabicParenR" startAt="5"/>
            </a:pPr>
            <a:r>
              <a:rPr lang="en-GB" sz="2400" dirty="0" smtClean="0">
                <a:solidFill>
                  <a:srgbClr val="FF0000"/>
                </a:solidFill>
              </a:rPr>
              <a:t>Special ceramics</a:t>
            </a:r>
            <a:r>
              <a:rPr lang="en-GB" sz="2400" dirty="0" smtClean="0"/>
              <a:t>: Ceramics belonging to this class have specific properties hence they are used in instrument manufacture, radio industries etc.</a:t>
            </a:r>
          </a:p>
          <a:p>
            <a:pPr marL="514350" indent="-514350">
              <a:buNone/>
            </a:pPr>
            <a:endParaRPr lang="en-GB" sz="2400" dirty="0" smtClean="0"/>
          </a:p>
          <a:p>
            <a:pPr marL="514350" indent="-514350">
              <a:buNone/>
            </a:pPr>
            <a:r>
              <a:rPr lang="en-GB" sz="2400" dirty="0" smtClean="0"/>
              <a:t>		Ceramics are also classified  in two categories on the basis of characteristic properties and applications of ceramic materials in many fields they are</a:t>
            </a:r>
          </a:p>
          <a:p>
            <a:pPr marL="514350" indent="-514350">
              <a:buAutoNum type="alphaUcParenR"/>
            </a:pPr>
            <a:r>
              <a:rPr lang="en-GB" sz="2400" dirty="0" smtClean="0">
                <a:solidFill>
                  <a:srgbClr val="FF0000"/>
                </a:solidFill>
              </a:rPr>
              <a:t>Traditional ceramics</a:t>
            </a:r>
          </a:p>
          <a:p>
            <a:pPr marL="514350" indent="-514350">
              <a:buAutoNum type="alphaUcParenR"/>
            </a:pPr>
            <a:r>
              <a:rPr lang="en-GB" sz="2400" dirty="0" smtClean="0">
                <a:solidFill>
                  <a:srgbClr val="FF0000"/>
                </a:solidFill>
              </a:rPr>
              <a:t> Advanced / Modern or technical ceramics.</a:t>
            </a:r>
          </a:p>
          <a:p>
            <a:pPr marL="514350" indent="-514350" algn="ctr">
              <a:buNone/>
            </a:pPr>
            <a:r>
              <a:rPr lang="en-GB" sz="2400" dirty="0" smtClean="0">
                <a:solidFill>
                  <a:srgbClr val="FF0000"/>
                </a:solidFill>
              </a:rPr>
              <a:t>Traditional ceramics</a:t>
            </a:r>
          </a:p>
          <a:p>
            <a:pPr marL="514350" indent="-514350">
              <a:buNone/>
            </a:pPr>
            <a:r>
              <a:rPr lang="en-GB" sz="2400" dirty="0" smtClean="0"/>
              <a:t>Traditional ceramics are composed of three naturally occuring basic components clay, silica and feldspar. The structure of clay is plate like. It is hydrated compound of alumina, silicate  minerals. This clay like structure of clay provides strength after converting into ceramic products such as bricks, tiles, porcelain, sanitary  wares etc.</a:t>
            </a:r>
          </a:p>
          <a:p>
            <a:pPr marL="514350" indent="-514350">
              <a:buNone/>
            </a:pPr>
            <a:endParaRPr lang="en-GB" sz="2400" dirty="0" smtClean="0"/>
          </a:p>
          <a:p>
            <a:pPr marL="514350" indent="-514350">
              <a:buAutoNum type="arabicParenR" startAt="5"/>
            </a:pPr>
            <a:endParaRPr lang="en-GB" dirty="0"/>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81000"/>
          </a:xfrm>
        </p:spPr>
        <p:txBody>
          <a:bodyPr>
            <a:normAutofit fontScale="90000"/>
          </a:bodyPr>
          <a:lstStyle/>
          <a:p>
            <a:r>
              <a:rPr lang="en-GB" sz="3200" dirty="0" smtClean="0">
                <a:solidFill>
                  <a:srgbClr val="FF0000"/>
                </a:solidFill>
              </a:rPr>
              <a:t/>
            </a:r>
            <a:br>
              <a:rPr lang="en-GB" sz="3200" dirty="0" smtClean="0">
                <a:solidFill>
                  <a:srgbClr val="FF0000"/>
                </a:solidFill>
              </a:rPr>
            </a:br>
            <a:r>
              <a:rPr lang="en-GB" sz="3200" dirty="0" smtClean="0">
                <a:solidFill>
                  <a:srgbClr val="FF0000"/>
                </a:solidFill>
              </a:rPr>
              <a:t>Traditional ceramics</a:t>
            </a:r>
            <a:br>
              <a:rPr lang="en-GB" sz="3200" dirty="0" smtClean="0">
                <a:solidFill>
                  <a:srgbClr val="FF0000"/>
                </a:solidFill>
              </a:rPr>
            </a:br>
            <a:endParaRPr lang="en-GB" sz="3200" dirty="0"/>
          </a:p>
        </p:txBody>
      </p:sp>
      <p:sp>
        <p:nvSpPr>
          <p:cNvPr id="3" name="Content Placeholder 2"/>
          <p:cNvSpPr>
            <a:spLocks noGrp="1"/>
          </p:cNvSpPr>
          <p:nvPr>
            <p:ph idx="1"/>
          </p:nvPr>
        </p:nvSpPr>
        <p:spPr>
          <a:xfrm>
            <a:off x="457200" y="457200"/>
            <a:ext cx="8229600" cy="6400800"/>
          </a:xfrm>
        </p:spPr>
        <p:txBody>
          <a:bodyPr>
            <a:noAutofit/>
          </a:bodyPr>
          <a:lstStyle/>
          <a:p>
            <a:pPr>
              <a:buNone/>
            </a:pPr>
            <a:r>
              <a:rPr lang="en-GB" sz="2800" dirty="0" smtClean="0"/>
              <a:t>At a temperature about 1000</a:t>
            </a:r>
            <a:r>
              <a:rPr lang="en-GB" sz="2800" baseline="30000" dirty="0" smtClean="0"/>
              <a:t>o</a:t>
            </a:r>
            <a:r>
              <a:rPr lang="en-GB" sz="2800" dirty="0" smtClean="0"/>
              <a:t>C, alumina and silica mixture forms mullite ( 3Al</a:t>
            </a:r>
            <a:r>
              <a:rPr lang="en-GB" sz="2800" baseline="-25000" dirty="0" smtClean="0"/>
              <a:t>2</a:t>
            </a:r>
            <a:r>
              <a:rPr lang="en-GB" sz="2800" dirty="0" smtClean="0"/>
              <a:t>O</a:t>
            </a:r>
            <a:r>
              <a:rPr lang="en-GB" sz="2800" baseline="-25000" dirty="0" smtClean="0"/>
              <a:t>3</a:t>
            </a:r>
            <a:r>
              <a:rPr lang="en-GB" sz="2800" dirty="0" smtClean="0"/>
              <a:t>2SiO</a:t>
            </a:r>
            <a:r>
              <a:rPr lang="en-GB" sz="2800" baseline="-25000" dirty="0" smtClean="0"/>
              <a:t>2</a:t>
            </a:r>
            <a:r>
              <a:rPr lang="en-GB" sz="2800" dirty="0" smtClean="0"/>
              <a:t>) which is stable compound.</a:t>
            </a:r>
          </a:p>
          <a:p>
            <a:pPr>
              <a:buNone/>
            </a:pPr>
            <a:r>
              <a:rPr lang="en-GB" sz="2800" dirty="0" smtClean="0"/>
              <a:t>Second compound silica is used in ceramic industries in the form of sand, sand stone, quartz.</a:t>
            </a:r>
          </a:p>
          <a:p>
            <a:pPr>
              <a:buNone/>
            </a:pPr>
            <a:r>
              <a:rPr lang="en-GB" sz="2800" dirty="0" smtClean="0"/>
              <a:t>Third compound  feldspar is basically  potash                   ( K</a:t>
            </a:r>
            <a:r>
              <a:rPr lang="en-GB" sz="2800" baseline="-25000" dirty="0" smtClean="0"/>
              <a:t>2</a:t>
            </a:r>
            <a:r>
              <a:rPr lang="en-GB" sz="2800" dirty="0" smtClean="0"/>
              <a:t>OAl</a:t>
            </a:r>
            <a:r>
              <a:rPr lang="en-GB" sz="2800" baseline="-25000" dirty="0" smtClean="0"/>
              <a:t>2</a:t>
            </a:r>
            <a:r>
              <a:rPr lang="en-GB" sz="2800" dirty="0" smtClean="0"/>
              <a:t>O</a:t>
            </a:r>
            <a:r>
              <a:rPr lang="en-GB" sz="2800" baseline="-25000" dirty="0" smtClean="0"/>
              <a:t>3</a:t>
            </a:r>
            <a:r>
              <a:rPr lang="en-GB" sz="2800" dirty="0" smtClean="0"/>
              <a:t>6SiO</a:t>
            </a:r>
            <a:r>
              <a:rPr lang="en-GB" sz="2800" baseline="-25000" dirty="0" smtClean="0"/>
              <a:t>2</a:t>
            </a:r>
            <a:r>
              <a:rPr lang="en-GB" sz="2800" dirty="0" smtClean="0"/>
              <a:t>) and soda ( Na</a:t>
            </a:r>
            <a:r>
              <a:rPr lang="en-GB" sz="2800" baseline="-25000" dirty="0" smtClean="0"/>
              <a:t>2</a:t>
            </a:r>
            <a:r>
              <a:rPr lang="en-GB" sz="2800" dirty="0" smtClean="0"/>
              <a:t>OAl</a:t>
            </a:r>
            <a:r>
              <a:rPr lang="en-GB" sz="2800" baseline="-25000" dirty="0" smtClean="0"/>
              <a:t>2</a:t>
            </a:r>
            <a:r>
              <a:rPr lang="en-GB" sz="2800" dirty="0" smtClean="0"/>
              <a:t>O</a:t>
            </a:r>
            <a:r>
              <a:rPr lang="en-GB" sz="2800" baseline="-25000" dirty="0" smtClean="0"/>
              <a:t>3</a:t>
            </a:r>
            <a:r>
              <a:rPr lang="en-GB" sz="2800" dirty="0" smtClean="0"/>
              <a:t>6SiO</a:t>
            </a:r>
            <a:r>
              <a:rPr lang="en-GB" sz="2800" baseline="-25000" dirty="0" smtClean="0"/>
              <a:t>2</a:t>
            </a:r>
            <a:r>
              <a:rPr lang="en-GB" sz="2800" dirty="0" smtClean="0"/>
              <a:t>) which is common minerals. </a:t>
            </a:r>
          </a:p>
          <a:p>
            <a:pPr>
              <a:buNone/>
            </a:pPr>
            <a:r>
              <a:rPr lang="en-GB" sz="2800" dirty="0" smtClean="0"/>
              <a:t>In traditional ceramics, the mined raw materials are converted into small particles either by milling or grinding. Then powder of desired size of ceramics is obtained by sizing or screening. The powders are then well mixed usually with water and additives to import flow characterizations before melting.</a:t>
            </a:r>
            <a:endParaRPr lang="en-GB" sz="2800"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GB" smtClean="0">
                <a:solidFill>
                  <a:srgbClr val="FF0000"/>
                </a:solidFill>
              </a:rPr>
              <a:t/>
            </a:r>
            <a:br>
              <a:rPr lang="en-GB" smtClean="0">
                <a:solidFill>
                  <a:srgbClr val="FF0000"/>
                </a:solidFill>
              </a:rPr>
            </a:br>
            <a:r>
              <a:rPr lang="en-GB" smtClean="0">
                <a:solidFill>
                  <a:srgbClr val="FF0000"/>
                </a:solidFill>
              </a:rPr>
              <a:t>Traditional </a:t>
            </a:r>
            <a:r>
              <a:rPr lang="en-GB" dirty="0" smtClean="0">
                <a:solidFill>
                  <a:srgbClr val="FF0000"/>
                </a:solidFill>
              </a:rPr>
              <a:t>ceramics</a:t>
            </a:r>
            <a:br>
              <a:rPr lang="en-GB" dirty="0" smtClean="0">
                <a:solidFill>
                  <a:srgbClr val="FF0000"/>
                </a:solidFill>
              </a:rPr>
            </a:br>
            <a:endParaRPr lang="en-US" dirty="0"/>
          </a:p>
        </p:txBody>
      </p:sp>
      <p:pic>
        <p:nvPicPr>
          <p:cNvPr id="43010" name="Picture 2"/>
          <p:cNvPicPr>
            <a:picLocks noGrp="1" noChangeAspect="1" noChangeArrowheads="1"/>
          </p:cNvPicPr>
          <p:nvPr>
            <p:ph idx="1"/>
          </p:nvPr>
        </p:nvPicPr>
        <p:blipFill>
          <a:blip r:embed="rId2"/>
          <a:srcRect/>
          <a:stretch>
            <a:fillRect/>
          </a:stretch>
        </p:blipFill>
        <p:spPr bwMode="auto">
          <a:xfrm>
            <a:off x="457201" y="990600"/>
            <a:ext cx="1371600" cy="1743075"/>
          </a:xfrm>
          <a:prstGeom prst="rect">
            <a:avLst/>
          </a:prstGeom>
          <a:noFill/>
          <a:ln w="9525">
            <a:noFill/>
            <a:miter lim="800000"/>
            <a:headEnd/>
            <a:tailEnd/>
          </a:ln>
          <a:effectLst/>
        </p:spPr>
      </p:pic>
      <p:sp>
        <p:nvSpPr>
          <p:cNvPr id="43012" name="AutoShape 4" descr="Image result for traditional ceramics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3013" name="Picture 5"/>
          <p:cNvPicPr>
            <a:picLocks noChangeAspect="1" noChangeArrowheads="1"/>
          </p:cNvPicPr>
          <p:nvPr/>
        </p:nvPicPr>
        <p:blipFill>
          <a:blip r:embed="rId3" cstate="print"/>
          <a:srcRect/>
          <a:stretch>
            <a:fillRect/>
          </a:stretch>
        </p:blipFill>
        <p:spPr bwMode="auto">
          <a:xfrm>
            <a:off x="2057400" y="990600"/>
            <a:ext cx="1447800" cy="1828800"/>
          </a:xfrm>
          <a:prstGeom prst="rect">
            <a:avLst/>
          </a:prstGeom>
          <a:noFill/>
          <a:ln w="9525">
            <a:noFill/>
            <a:miter lim="800000"/>
            <a:headEnd/>
            <a:tailEnd/>
          </a:ln>
          <a:effectLst/>
        </p:spPr>
      </p:pic>
      <p:pic>
        <p:nvPicPr>
          <p:cNvPr id="43014" name="Picture 6"/>
          <p:cNvPicPr>
            <a:picLocks noChangeAspect="1" noChangeArrowheads="1"/>
          </p:cNvPicPr>
          <p:nvPr/>
        </p:nvPicPr>
        <p:blipFill>
          <a:blip r:embed="rId4" cstate="print"/>
          <a:srcRect/>
          <a:stretch>
            <a:fillRect/>
          </a:stretch>
        </p:blipFill>
        <p:spPr bwMode="auto">
          <a:xfrm>
            <a:off x="3657600" y="990600"/>
            <a:ext cx="1676400" cy="1676400"/>
          </a:xfrm>
          <a:prstGeom prst="rect">
            <a:avLst/>
          </a:prstGeom>
          <a:noFill/>
          <a:ln w="9525">
            <a:noFill/>
            <a:miter lim="800000"/>
            <a:headEnd/>
            <a:tailEnd/>
          </a:ln>
          <a:effectLst/>
        </p:spPr>
      </p:pic>
      <p:pic>
        <p:nvPicPr>
          <p:cNvPr id="43015" name="Picture 7"/>
          <p:cNvPicPr>
            <a:picLocks noChangeAspect="1" noChangeArrowheads="1"/>
          </p:cNvPicPr>
          <p:nvPr/>
        </p:nvPicPr>
        <p:blipFill>
          <a:blip r:embed="rId5"/>
          <a:srcRect/>
          <a:stretch>
            <a:fillRect/>
          </a:stretch>
        </p:blipFill>
        <p:spPr bwMode="auto">
          <a:xfrm>
            <a:off x="457201" y="2971800"/>
            <a:ext cx="1447800" cy="1743075"/>
          </a:xfrm>
          <a:prstGeom prst="rect">
            <a:avLst/>
          </a:prstGeom>
          <a:noFill/>
          <a:ln w="9525">
            <a:noFill/>
            <a:miter lim="800000"/>
            <a:headEnd/>
            <a:tailEnd/>
          </a:ln>
          <a:effectLst/>
        </p:spPr>
      </p:pic>
      <p:pic>
        <p:nvPicPr>
          <p:cNvPr id="43016" name="Picture 8"/>
          <p:cNvPicPr>
            <a:picLocks noChangeAspect="1" noChangeArrowheads="1"/>
          </p:cNvPicPr>
          <p:nvPr/>
        </p:nvPicPr>
        <p:blipFill>
          <a:blip r:embed="rId6" cstate="print"/>
          <a:srcRect/>
          <a:stretch>
            <a:fillRect/>
          </a:stretch>
        </p:blipFill>
        <p:spPr bwMode="auto">
          <a:xfrm>
            <a:off x="2057400" y="2971801"/>
            <a:ext cx="1371600" cy="1752600"/>
          </a:xfrm>
          <a:prstGeom prst="rect">
            <a:avLst/>
          </a:prstGeom>
          <a:noFill/>
          <a:ln w="9525">
            <a:noFill/>
            <a:miter lim="800000"/>
            <a:headEnd/>
            <a:tailEnd/>
          </a:ln>
          <a:effectLst/>
        </p:spPr>
      </p:pic>
      <p:pic>
        <p:nvPicPr>
          <p:cNvPr id="43017" name="Picture 9"/>
          <p:cNvPicPr>
            <a:picLocks noChangeAspect="1" noChangeArrowheads="1"/>
          </p:cNvPicPr>
          <p:nvPr/>
        </p:nvPicPr>
        <p:blipFill>
          <a:blip r:embed="rId7" cstate="print"/>
          <a:srcRect/>
          <a:stretch>
            <a:fillRect/>
          </a:stretch>
        </p:blipFill>
        <p:spPr bwMode="auto">
          <a:xfrm>
            <a:off x="3581401" y="2971800"/>
            <a:ext cx="1828800" cy="1828800"/>
          </a:xfrm>
          <a:prstGeom prst="rect">
            <a:avLst/>
          </a:prstGeom>
          <a:noFill/>
          <a:ln w="9525">
            <a:noFill/>
            <a:miter lim="800000"/>
            <a:headEnd/>
            <a:tailEnd/>
          </a:ln>
          <a:effectLst/>
        </p:spPr>
      </p:pic>
      <p:pic>
        <p:nvPicPr>
          <p:cNvPr id="43018" name="Picture 10"/>
          <p:cNvPicPr>
            <a:picLocks noChangeAspect="1" noChangeArrowheads="1"/>
          </p:cNvPicPr>
          <p:nvPr/>
        </p:nvPicPr>
        <p:blipFill>
          <a:blip r:embed="rId8"/>
          <a:srcRect/>
          <a:stretch>
            <a:fillRect/>
          </a:stretch>
        </p:blipFill>
        <p:spPr bwMode="auto">
          <a:xfrm>
            <a:off x="5486401" y="990600"/>
            <a:ext cx="1676400" cy="1743075"/>
          </a:xfrm>
          <a:prstGeom prst="rect">
            <a:avLst/>
          </a:prstGeom>
          <a:noFill/>
          <a:ln w="9525">
            <a:noFill/>
            <a:miter lim="800000"/>
            <a:headEnd/>
            <a:tailEnd/>
          </a:ln>
          <a:effectLst/>
        </p:spPr>
      </p:pic>
      <p:pic>
        <p:nvPicPr>
          <p:cNvPr id="43019" name="Picture 11"/>
          <p:cNvPicPr>
            <a:picLocks noChangeAspect="1" noChangeArrowheads="1"/>
          </p:cNvPicPr>
          <p:nvPr/>
        </p:nvPicPr>
        <p:blipFill>
          <a:blip r:embed="rId9"/>
          <a:srcRect/>
          <a:stretch>
            <a:fillRect/>
          </a:stretch>
        </p:blipFill>
        <p:spPr bwMode="auto">
          <a:xfrm>
            <a:off x="5486400" y="2971800"/>
            <a:ext cx="1676400" cy="1752600"/>
          </a:xfrm>
          <a:prstGeom prst="rect">
            <a:avLst/>
          </a:prstGeom>
          <a:noFill/>
          <a:ln w="9525">
            <a:noFill/>
            <a:miter lim="800000"/>
            <a:headEnd/>
            <a:tailEnd/>
          </a:ln>
          <a:effectLst/>
        </p:spPr>
      </p:pic>
      <p:pic>
        <p:nvPicPr>
          <p:cNvPr id="43020" name="Picture 12"/>
          <p:cNvPicPr>
            <a:picLocks noChangeAspect="1" noChangeArrowheads="1"/>
          </p:cNvPicPr>
          <p:nvPr/>
        </p:nvPicPr>
        <p:blipFill>
          <a:blip r:embed="rId10"/>
          <a:srcRect/>
          <a:stretch>
            <a:fillRect/>
          </a:stretch>
        </p:blipFill>
        <p:spPr bwMode="auto">
          <a:xfrm>
            <a:off x="7239001" y="990600"/>
            <a:ext cx="1676400" cy="1743075"/>
          </a:xfrm>
          <a:prstGeom prst="rect">
            <a:avLst/>
          </a:prstGeom>
          <a:noFill/>
          <a:ln w="9525">
            <a:noFill/>
            <a:miter lim="800000"/>
            <a:headEnd/>
            <a:tailEnd/>
          </a:ln>
          <a:effectLst/>
        </p:spPr>
      </p:pic>
      <p:pic>
        <p:nvPicPr>
          <p:cNvPr id="43021" name="Picture 13"/>
          <p:cNvPicPr>
            <a:picLocks noChangeAspect="1" noChangeArrowheads="1"/>
          </p:cNvPicPr>
          <p:nvPr/>
        </p:nvPicPr>
        <p:blipFill>
          <a:blip r:embed="rId11" cstate="print"/>
          <a:srcRect/>
          <a:stretch>
            <a:fillRect/>
          </a:stretch>
        </p:blipFill>
        <p:spPr bwMode="auto">
          <a:xfrm>
            <a:off x="7239000" y="2895600"/>
            <a:ext cx="1600200" cy="1828800"/>
          </a:xfrm>
          <a:prstGeom prst="rect">
            <a:avLst/>
          </a:prstGeom>
          <a:noFill/>
          <a:ln w="9525">
            <a:noFill/>
            <a:miter lim="800000"/>
            <a:headEnd/>
            <a:tailEnd/>
          </a:ln>
          <a:effectLst/>
        </p:spPr>
      </p:pic>
      <p:pic>
        <p:nvPicPr>
          <p:cNvPr id="43022" name="Picture 14"/>
          <p:cNvPicPr>
            <a:picLocks noChangeAspect="1" noChangeArrowheads="1"/>
          </p:cNvPicPr>
          <p:nvPr/>
        </p:nvPicPr>
        <p:blipFill>
          <a:blip r:embed="rId12"/>
          <a:srcRect/>
          <a:stretch>
            <a:fillRect/>
          </a:stretch>
        </p:blipFill>
        <p:spPr bwMode="auto">
          <a:xfrm>
            <a:off x="457201" y="4953000"/>
            <a:ext cx="1524000" cy="1743075"/>
          </a:xfrm>
          <a:prstGeom prst="rect">
            <a:avLst/>
          </a:prstGeom>
          <a:noFill/>
          <a:ln w="9525">
            <a:noFill/>
            <a:miter lim="800000"/>
            <a:headEnd/>
            <a:tailEnd/>
          </a:ln>
          <a:effectLst/>
        </p:spPr>
      </p:pic>
      <p:pic>
        <p:nvPicPr>
          <p:cNvPr id="43023" name="Picture 15"/>
          <p:cNvPicPr>
            <a:picLocks noChangeAspect="1" noChangeArrowheads="1"/>
          </p:cNvPicPr>
          <p:nvPr/>
        </p:nvPicPr>
        <p:blipFill>
          <a:blip r:embed="rId13"/>
          <a:srcRect/>
          <a:stretch>
            <a:fillRect/>
          </a:stretch>
        </p:blipFill>
        <p:spPr bwMode="auto">
          <a:xfrm>
            <a:off x="2057401" y="4876800"/>
            <a:ext cx="1447800" cy="1981200"/>
          </a:xfrm>
          <a:prstGeom prst="rect">
            <a:avLst/>
          </a:prstGeom>
          <a:noFill/>
          <a:ln w="9525">
            <a:noFill/>
            <a:miter lim="800000"/>
            <a:headEnd/>
            <a:tailEnd/>
          </a:ln>
          <a:effectLst/>
        </p:spPr>
      </p:pic>
      <p:pic>
        <p:nvPicPr>
          <p:cNvPr id="43024" name="Picture 16"/>
          <p:cNvPicPr>
            <a:picLocks noChangeAspect="1" noChangeArrowheads="1"/>
          </p:cNvPicPr>
          <p:nvPr/>
        </p:nvPicPr>
        <p:blipFill>
          <a:blip r:embed="rId14"/>
          <a:srcRect/>
          <a:stretch>
            <a:fillRect/>
          </a:stretch>
        </p:blipFill>
        <p:spPr bwMode="auto">
          <a:xfrm>
            <a:off x="3581401" y="4876800"/>
            <a:ext cx="1905000" cy="1752600"/>
          </a:xfrm>
          <a:prstGeom prst="rect">
            <a:avLst/>
          </a:prstGeom>
          <a:noFill/>
          <a:ln w="9525">
            <a:noFill/>
            <a:miter lim="800000"/>
            <a:headEnd/>
            <a:tailEnd/>
          </a:ln>
          <a:effectLst/>
        </p:spPr>
      </p:pic>
      <p:pic>
        <p:nvPicPr>
          <p:cNvPr id="43025" name="Picture 17"/>
          <p:cNvPicPr>
            <a:picLocks noChangeAspect="1" noChangeArrowheads="1"/>
          </p:cNvPicPr>
          <p:nvPr/>
        </p:nvPicPr>
        <p:blipFill>
          <a:blip r:embed="rId15"/>
          <a:srcRect/>
          <a:stretch>
            <a:fillRect/>
          </a:stretch>
        </p:blipFill>
        <p:spPr bwMode="auto">
          <a:xfrm>
            <a:off x="5562601" y="4876801"/>
            <a:ext cx="1600199" cy="1752600"/>
          </a:xfrm>
          <a:prstGeom prst="rect">
            <a:avLst/>
          </a:prstGeom>
          <a:noFill/>
          <a:ln w="9525">
            <a:noFill/>
            <a:miter lim="800000"/>
            <a:headEnd/>
            <a:tailEnd/>
          </a:ln>
          <a:effectLst/>
        </p:spPr>
      </p:pic>
      <p:pic>
        <p:nvPicPr>
          <p:cNvPr id="43026" name="Picture 18"/>
          <p:cNvPicPr>
            <a:picLocks noChangeAspect="1" noChangeArrowheads="1"/>
          </p:cNvPicPr>
          <p:nvPr/>
        </p:nvPicPr>
        <p:blipFill>
          <a:blip r:embed="rId16"/>
          <a:srcRect/>
          <a:stretch>
            <a:fillRect/>
          </a:stretch>
        </p:blipFill>
        <p:spPr bwMode="auto">
          <a:xfrm>
            <a:off x="7239000" y="4953000"/>
            <a:ext cx="1600200" cy="160020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GB" dirty="0" smtClean="0">
                <a:solidFill>
                  <a:srgbClr val="FF0000"/>
                </a:solidFill>
              </a:rPr>
              <a:t>Modern Ceramics</a:t>
            </a:r>
            <a:endParaRPr lang="en-GB" dirty="0">
              <a:solidFill>
                <a:srgbClr val="FF0000"/>
              </a:solidFill>
            </a:endParaRPr>
          </a:p>
        </p:txBody>
      </p:sp>
      <p:sp>
        <p:nvSpPr>
          <p:cNvPr id="3" name="Content Placeholder 2"/>
          <p:cNvSpPr>
            <a:spLocks noGrp="1"/>
          </p:cNvSpPr>
          <p:nvPr>
            <p:ph idx="1"/>
          </p:nvPr>
        </p:nvSpPr>
        <p:spPr>
          <a:xfrm>
            <a:off x="457200" y="914400"/>
            <a:ext cx="8229600" cy="5715000"/>
          </a:xfrm>
        </p:spPr>
        <p:txBody>
          <a:bodyPr>
            <a:normAutofit fontScale="92500" lnSpcReduction="20000"/>
          </a:bodyPr>
          <a:lstStyle/>
          <a:p>
            <a:pPr>
              <a:buNone/>
            </a:pPr>
            <a:r>
              <a:rPr lang="en-GB" dirty="0" smtClean="0"/>
              <a:t>Modern ceramics widely used for industrial applications such as in the field of electronics, communications, medicines, transportations, optics, energy conversion and construction. Here ceramic material is made by objects from inorganic, non-metallic materials by the action of heat.</a:t>
            </a:r>
          </a:p>
          <a:p>
            <a:pPr>
              <a:buNone/>
            </a:pPr>
            <a:r>
              <a:rPr lang="en-GB" dirty="0" smtClean="0"/>
              <a:t>The modern ceramics are pure compounds such as magnesium oxide, aluminium oxide, barium titanate, silicon carbide and silicon nitrate. Thus starting materials for the modern ceramics are synthesized by chemical reactions. </a:t>
            </a:r>
          </a:p>
          <a:p>
            <a:pPr>
              <a:buNone/>
            </a:pPr>
            <a:r>
              <a:rPr lang="en-GB" dirty="0" smtClean="0"/>
              <a:t>The examples of modern ceramics are Al</a:t>
            </a:r>
            <a:r>
              <a:rPr lang="en-GB" baseline="-25000" dirty="0" smtClean="0"/>
              <a:t>2</a:t>
            </a:r>
            <a:r>
              <a:rPr lang="en-GB" dirty="0" smtClean="0"/>
              <a:t>O</a:t>
            </a:r>
            <a:r>
              <a:rPr lang="en-GB" baseline="-25000" dirty="0" smtClean="0"/>
              <a:t>3</a:t>
            </a:r>
            <a:r>
              <a:rPr lang="en-GB" dirty="0" smtClean="0"/>
              <a:t>, MgO,ZrO</a:t>
            </a:r>
            <a:r>
              <a:rPr lang="en-GB" baseline="-25000" dirty="0" smtClean="0"/>
              <a:t>2</a:t>
            </a:r>
            <a:r>
              <a:rPr lang="en-GB" dirty="0" smtClean="0"/>
              <a:t>, </a:t>
            </a:r>
            <a:r>
              <a:rPr lang="en-GB" dirty="0" err="1" smtClean="0"/>
              <a:t>BeO</a:t>
            </a:r>
            <a:r>
              <a:rPr lang="en-GB" dirty="0" smtClean="0"/>
              <a:t>, SiO</a:t>
            </a:r>
            <a:r>
              <a:rPr lang="en-GB" baseline="-25000" dirty="0" smtClean="0"/>
              <a:t>2</a:t>
            </a:r>
            <a:r>
              <a:rPr lang="en-GB" dirty="0" smtClean="0"/>
              <a:t>, MgAl</a:t>
            </a:r>
            <a:r>
              <a:rPr lang="en-GB" baseline="-25000" dirty="0" smtClean="0"/>
              <a:t>2</a:t>
            </a:r>
            <a:r>
              <a:rPr lang="en-GB" dirty="0" smtClean="0"/>
              <a:t>O</a:t>
            </a:r>
            <a:r>
              <a:rPr lang="en-GB" baseline="-25000" dirty="0" smtClean="0"/>
              <a:t>4</a:t>
            </a:r>
            <a:r>
              <a:rPr lang="en-GB" dirty="0" smtClean="0"/>
              <a:t>, BaTiO</a:t>
            </a:r>
            <a:r>
              <a:rPr lang="en-GB" baseline="-25000" dirty="0" smtClean="0"/>
              <a:t>3</a:t>
            </a:r>
            <a:r>
              <a:rPr lang="en-GB" dirty="0" smtClean="0"/>
              <a:t> etc.</a:t>
            </a:r>
            <a:endParaRPr lang="en-GB" dirty="0"/>
          </a:p>
        </p:txBody>
      </p:sp>
    </p:spTree>
  </p:cSld>
  <p:clrMapOvr>
    <a:masterClrMapping/>
  </p:clrMapOvr>
  <p:transition>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p:spPr>
        <p:txBody>
          <a:bodyPr/>
          <a:lstStyle/>
          <a:p>
            <a:fld id="{42A19A8A-3355-4222-A955-1900676F6423}" type="slidenum">
              <a:rPr lang="en-US" smtClean="0">
                <a:latin typeface="Arial" pitchFamily="34" charset="0"/>
                <a:ea typeface="ＭＳ Ｐゴシック" pitchFamily="34" charset="-128"/>
              </a:rPr>
              <a:pPr/>
              <a:t>9</a:t>
            </a:fld>
            <a:endParaRPr lang="en-US" smtClean="0">
              <a:latin typeface="Arial" pitchFamily="34" charset="0"/>
              <a:ea typeface="ＭＳ Ｐゴシック" pitchFamily="34" charset="-128"/>
            </a:endParaRPr>
          </a:p>
        </p:txBody>
      </p:sp>
      <p:sp>
        <p:nvSpPr>
          <p:cNvPr id="7172" name="Rectangle 53"/>
          <p:cNvSpPr>
            <a:spLocks noGrp="1" noChangeArrowheads="1"/>
          </p:cNvSpPr>
          <p:nvPr>
            <p:ph type="title" idx="4294967295"/>
          </p:nvPr>
        </p:nvSpPr>
        <p:spPr>
          <a:xfrm>
            <a:off x="0" y="274638"/>
            <a:ext cx="8229600" cy="1143000"/>
          </a:xfrm>
        </p:spPr>
        <p:txBody>
          <a:bodyPr/>
          <a:lstStyle/>
          <a:p>
            <a:r>
              <a:rPr lang="en-US" smtClean="0">
                <a:ea typeface="ＭＳ Ｐゴシック" pitchFamily="34" charset="-128"/>
              </a:rPr>
              <a:t>Classification of Ceramics</a:t>
            </a:r>
          </a:p>
        </p:txBody>
      </p:sp>
      <p:grpSp>
        <p:nvGrpSpPr>
          <p:cNvPr id="2" name="Group 2"/>
          <p:cNvGrpSpPr>
            <a:grpSpLocks/>
          </p:cNvGrpSpPr>
          <p:nvPr/>
        </p:nvGrpSpPr>
        <p:grpSpPr bwMode="auto">
          <a:xfrm>
            <a:off x="673100" y="2155825"/>
            <a:ext cx="7967663" cy="2633663"/>
            <a:chOff x="439" y="542"/>
            <a:chExt cx="5019" cy="1659"/>
          </a:xfrm>
        </p:grpSpPr>
        <p:sp>
          <p:nvSpPr>
            <p:cNvPr id="7174" name="Line 3"/>
            <p:cNvSpPr>
              <a:spLocks noChangeShapeType="1"/>
            </p:cNvSpPr>
            <p:nvPr/>
          </p:nvSpPr>
          <p:spPr bwMode="auto">
            <a:xfrm flipV="1">
              <a:off x="750" y="680"/>
              <a:ext cx="4214" cy="1"/>
            </a:xfrm>
            <a:prstGeom prst="line">
              <a:avLst/>
            </a:prstGeom>
            <a:noFill/>
            <a:ln w="33338">
              <a:solidFill>
                <a:srgbClr val="000000"/>
              </a:solidFill>
              <a:round/>
              <a:headEnd/>
              <a:tailEnd/>
            </a:ln>
          </p:spPr>
          <p:txBody>
            <a:bodyPr/>
            <a:lstStyle/>
            <a:p>
              <a:endParaRPr lang="en-GB"/>
            </a:p>
          </p:txBody>
        </p:sp>
        <p:sp>
          <p:nvSpPr>
            <p:cNvPr id="7175" name="Line 4"/>
            <p:cNvSpPr>
              <a:spLocks noChangeShapeType="1"/>
            </p:cNvSpPr>
            <p:nvPr/>
          </p:nvSpPr>
          <p:spPr bwMode="auto">
            <a:xfrm>
              <a:off x="759" y="688"/>
              <a:ext cx="1" cy="703"/>
            </a:xfrm>
            <a:prstGeom prst="line">
              <a:avLst/>
            </a:prstGeom>
            <a:noFill/>
            <a:ln w="33338">
              <a:solidFill>
                <a:srgbClr val="000000"/>
              </a:solidFill>
              <a:round/>
              <a:headEnd/>
              <a:tailEnd/>
            </a:ln>
          </p:spPr>
          <p:txBody>
            <a:bodyPr/>
            <a:lstStyle/>
            <a:p>
              <a:endParaRPr lang="en-GB"/>
            </a:p>
          </p:txBody>
        </p:sp>
        <p:sp>
          <p:nvSpPr>
            <p:cNvPr id="7176" name="Line 5"/>
            <p:cNvSpPr>
              <a:spLocks noChangeShapeType="1"/>
            </p:cNvSpPr>
            <p:nvPr/>
          </p:nvSpPr>
          <p:spPr bwMode="auto">
            <a:xfrm>
              <a:off x="1602" y="688"/>
              <a:ext cx="1" cy="703"/>
            </a:xfrm>
            <a:prstGeom prst="line">
              <a:avLst/>
            </a:prstGeom>
            <a:noFill/>
            <a:ln w="33338">
              <a:solidFill>
                <a:srgbClr val="000000"/>
              </a:solidFill>
              <a:round/>
              <a:headEnd/>
              <a:tailEnd/>
            </a:ln>
          </p:spPr>
          <p:txBody>
            <a:bodyPr/>
            <a:lstStyle/>
            <a:p>
              <a:endParaRPr lang="en-GB"/>
            </a:p>
          </p:txBody>
        </p:sp>
        <p:sp>
          <p:nvSpPr>
            <p:cNvPr id="7177" name="Line 6"/>
            <p:cNvSpPr>
              <a:spLocks noChangeShapeType="1"/>
            </p:cNvSpPr>
            <p:nvPr/>
          </p:nvSpPr>
          <p:spPr bwMode="auto">
            <a:xfrm>
              <a:off x="2437" y="688"/>
              <a:ext cx="1" cy="696"/>
            </a:xfrm>
            <a:prstGeom prst="line">
              <a:avLst/>
            </a:prstGeom>
            <a:noFill/>
            <a:ln w="33338">
              <a:solidFill>
                <a:srgbClr val="000000"/>
              </a:solidFill>
              <a:round/>
              <a:headEnd/>
              <a:tailEnd/>
            </a:ln>
          </p:spPr>
          <p:txBody>
            <a:bodyPr/>
            <a:lstStyle/>
            <a:p>
              <a:endParaRPr lang="en-GB"/>
            </a:p>
          </p:txBody>
        </p:sp>
        <p:sp>
          <p:nvSpPr>
            <p:cNvPr id="7178" name="Line 7"/>
            <p:cNvSpPr>
              <a:spLocks noChangeShapeType="1"/>
            </p:cNvSpPr>
            <p:nvPr/>
          </p:nvSpPr>
          <p:spPr bwMode="auto">
            <a:xfrm>
              <a:off x="3279" y="681"/>
              <a:ext cx="1" cy="703"/>
            </a:xfrm>
            <a:prstGeom prst="line">
              <a:avLst/>
            </a:prstGeom>
            <a:noFill/>
            <a:ln w="33338">
              <a:solidFill>
                <a:srgbClr val="000000"/>
              </a:solidFill>
              <a:round/>
              <a:headEnd/>
              <a:tailEnd/>
            </a:ln>
          </p:spPr>
          <p:txBody>
            <a:bodyPr/>
            <a:lstStyle/>
            <a:p>
              <a:endParaRPr lang="en-GB"/>
            </a:p>
          </p:txBody>
        </p:sp>
        <p:sp>
          <p:nvSpPr>
            <p:cNvPr id="7179" name="Line 8"/>
            <p:cNvSpPr>
              <a:spLocks noChangeShapeType="1"/>
            </p:cNvSpPr>
            <p:nvPr/>
          </p:nvSpPr>
          <p:spPr bwMode="auto">
            <a:xfrm>
              <a:off x="4115" y="681"/>
              <a:ext cx="1" cy="703"/>
            </a:xfrm>
            <a:prstGeom prst="line">
              <a:avLst/>
            </a:prstGeom>
            <a:noFill/>
            <a:ln w="33338">
              <a:solidFill>
                <a:srgbClr val="000000"/>
              </a:solidFill>
              <a:round/>
              <a:headEnd/>
              <a:tailEnd/>
            </a:ln>
          </p:spPr>
          <p:txBody>
            <a:bodyPr/>
            <a:lstStyle/>
            <a:p>
              <a:endParaRPr lang="en-GB"/>
            </a:p>
          </p:txBody>
        </p:sp>
        <p:sp>
          <p:nvSpPr>
            <p:cNvPr id="7180" name="Line 9"/>
            <p:cNvSpPr>
              <a:spLocks noChangeShapeType="1"/>
            </p:cNvSpPr>
            <p:nvPr/>
          </p:nvSpPr>
          <p:spPr bwMode="auto">
            <a:xfrm>
              <a:off x="4957" y="671"/>
              <a:ext cx="3" cy="723"/>
            </a:xfrm>
            <a:prstGeom prst="line">
              <a:avLst/>
            </a:prstGeom>
            <a:noFill/>
            <a:ln w="33338">
              <a:solidFill>
                <a:srgbClr val="000000"/>
              </a:solidFill>
              <a:round/>
              <a:headEnd/>
              <a:tailEnd/>
            </a:ln>
          </p:spPr>
          <p:txBody>
            <a:bodyPr/>
            <a:lstStyle/>
            <a:p>
              <a:endParaRPr lang="en-GB"/>
            </a:p>
          </p:txBody>
        </p:sp>
        <p:sp>
          <p:nvSpPr>
            <p:cNvPr id="7181" name="Rectangle 10"/>
            <p:cNvSpPr>
              <a:spLocks noChangeArrowheads="1"/>
            </p:cNvSpPr>
            <p:nvPr/>
          </p:nvSpPr>
          <p:spPr bwMode="auto">
            <a:xfrm>
              <a:off x="439" y="911"/>
              <a:ext cx="606" cy="181"/>
            </a:xfrm>
            <a:prstGeom prst="rect">
              <a:avLst/>
            </a:prstGeom>
            <a:solidFill>
              <a:srgbClr val="FFFFFF"/>
            </a:solidFill>
            <a:ln w="9525">
              <a:noFill/>
              <a:miter lim="800000"/>
              <a:headEnd/>
              <a:tailEnd/>
            </a:ln>
          </p:spPr>
          <p:txBody>
            <a:bodyPr/>
            <a:lstStyle/>
            <a:p>
              <a:endParaRPr lang="en-US"/>
            </a:p>
          </p:txBody>
        </p:sp>
        <p:sp>
          <p:nvSpPr>
            <p:cNvPr id="7182" name="Rectangle 11"/>
            <p:cNvSpPr>
              <a:spLocks noChangeArrowheads="1"/>
            </p:cNvSpPr>
            <p:nvPr/>
          </p:nvSpPr>
          <p:spPr bwMode="auto">
            <a:xfrm>
              <a:off x="439" y="911"/>
              <a:ext cx="583" cy="182"/>
            </a:xfrm>
            <a:prstGeom prst="rect">
              <a:avLst/>
            </a:prstGeom>
            <a:noFill/>
            <a:ln w="9525">
              <a:noFill/>
              <a:miter lim="800000"/>
              <a:headEnd/>
              <a:tailEnd/>
            </a:ln>
          </p:spPr>
          <p:txBody>
            <a:bodyPr wrap="none" lIns="0" tIns="0" rIns="0" bIns="0">
              <a:spAutoFit/>
            </a:bodyPr>
            <a:lstStyle/>
            <a:p>
              <a:r>
                <a:rPr lang="en-US" sz="1900" b="1">
                  <a:solidFill>
                    <a:srgbClr val="3366FF"/>
                  </a:solidFill>
                  <a:latin typeface="Arial" pitchFamily="34" charset="0"/>
                </a:rPr>
                <a:t>Glasses</a:t>
              </a:r>
              <a:endParaRPr lang="en-US" b="1"/>
            </a:p>
          </p:txBody>
        </p:sp>
        <p:sp>
          <p:nvSpPr>
            <p:cNvPr id="7183" name="Rectangle 12"/>
            <p:cNvSpPr>
              <a:spLocks noChangeArrowheads="1"/>
            </p:cNvSpPr>
            <p:nvPr/>
          </p:nvSpPr>
          <p:spPr bwMode="auto">
            <a:xfrm>
              <a:off x="1198" y="911"/>
              <a:ext cx="682" cy="362"/>
            </a:xfrm>
            <a:prstGeom prst="rect">
              <a:avLst/>
            </a:prstGeom>
            <a:solidFill>
              <a:srgbClr val="FFFFFF"/>
            </a:solidFill>
            <a:ln w="9525">
              <a:noFill/>
              <a:miter lim="800000"/>
              <a:headEnd/>
              <a:tailEnd/>
            </a:ln>
          </p:spPr>
          <p:txBody>
            <a:bodyPr/>
            <a:lstStyle/>
            <a:p>
              <a:endParaRPr lang="en-US"/>
            </a:p>
          </p:txBody>
        </p:sp>
        <p:sp>
          <p:nvSpPr>
            <p:cNvPr id="7184" name="Rectangle 13"/>
            <p:cNvSpPr>
              <a:spLocks noChangeArrowheads="1"/>
            </p:cNvSpPr>
            <p:nvPr/>
          </p:nvSpPr>
          <p:spPr bwMode="auto">
            <a:xfrm>
              <a:off x="1372" y="911"/>
              <a:ext cx="363" cy="182"/>
            </a:xfrm>
            <a:prstGeom prst="rect">
              <a:avLst/>
            </a:prstGeom>
            <a:noFill/>
            <a:ln w="9525">
              <a:noFill/>
              <a:miter lim="800000"/>
              <a:headEnd/>
              <a:tailEnd/>
            </a:ln>
          </p:spPr>
          <p:txBody>
            <a:bodyPr wrap="none" lIns="0" tIns="0" rIns="0" bIns="0">
              <a:spAutoFit/>
            </a:bodyPr>
            <a:lstStyle/>
            <a:p>
              <a:r>
                <a:rPr lang="en-US" sz="1900" b="1">
                  <a:solidFill>
                    <a:srgbClr val="3366FF"/>
                  </a:solidFill>
                  <a:latin typeface="Arial" pitchFamily="34" charset="0"/>
                </a:rPr>
                <a:t>Clay </a:t>
              </a:r>
              <a:endParaRPr lang="en-US" b="1"/>
            </a:p>
          </p:txBody>
        </p:sp>
        <p:sp>
          <p:nvSpPr>
            <p:cNvPr id="7185" name="Rectangle 14"/>
            <p:cNvSpPr>
              <a:spLocks noChangeArrowheads="1"/>
            </p:cNvSpPr>
            <p:nvPr/>
          </p:nvSpPr>
          <p:spPr bwMode="auto">
            <a:xfrm>
              <a:off x="1205" y="1092"/>
              <a:ext cx="650" cy="182"/>
            </a:xfrm>
            <a:prstGeom prst="rect">
              <a:avLst/>
            </a:prstGeom>
            <a:noFill/>
            <a:ln w="9525">
              <a:noFill/>
              <a:miter lim="800000"/>
              <a:headEnd/>
              <a:tailEnd/>
            </a:ln>
          </p:spPr>
          <p:txBody>
            <a:bodyPr wrap="none" lIns="0" tIns="0" rIns="0" bIns="0">
              <a:spAutoFit/>
            </a:bodyPr>
            <a:lstStyle/>
            <a:p>
              <a:r>
                <a:rPr lang="en-US" sz="1900" b="1">
                  <a:solidFill>
                    <a:srgbClr val="3366FF"/>
                  </a:solidFill>
                  <a:latin typeface="Arial" pitchFamily="34" charset="0"/>
                </a:rPr>
                <a:t>products</a:t>
              </a:r>
              <a:endParaRPr lang="en-US" b="1"/>
            </a:p>
          </p:txBody>
        </p:sp>
        <p:sp>
          <p:nvSpPr>
            <p:cNvPr id="7186" name="Rectangle 15"/>
            <p:cNvSpPr>
              <a:spLocks noChangeArrowheads="1"/>
            </p:cNvSpPr>
            <p:nvPr/>
          </p:nvSpPr>
          <p:spPr bwMode="auto">
            <a:xfrm>
              <a:off x="1915" y="911"/>
              <a:ext cx="940" cy="181"/>
            </a:xfrm>
            <a:prstGeom prst="rect">
              <a:avLst/>
            </a:prstGeom>
            <a:solidFill>
              <a:srgbClr val="FFFFFF"/>
            </a:solidFill>
            <a:ln w="9525">
              <a:noFill/>
              <a:miter lim="800000"/>
              <a:headEnd/>
              <a:tailEnd/>
            </a:ln>
          </p:spPr>
          <p:txBody>
            <a:bodyPr/>
            <a:lstStyle/>
            <a:p>
              <a:endParaRPr lang="en-US"/>
            </a:p>
          </p:txBody>
        </p:sp>
        <p:sp>
          <p:nvSpPr>
            <p:cNvPr id="7187" name="Rectangle 16"/>
            <p:cNvSpPr>
              <a:spLocks noChangeArrowheads="1"/>
            </p:cNvSpPr>
            <p:nvPr/>
          </p:nvSpPr>
          <p:spPr bwMode="auto">
            <a:xfrm>
              <a:off x="1915" y="911"/>
              <a:ext cx="887" cy="182"/>
            </a:xfrm>
            <a:prstGeom prst="rect">
              <a:avLst/>
            </a:prstGeom>
            <a:noFill/>
            <a:ln w="9525">
              <a:noFill/>
              <a:miter lim="800000"/>
              <a:headEnd/>
              <a:tailEnd/>
            </a:ln>
          </p:spPr>
          <p:txBody>
            <a:bodyPr wrap="none" lIns="0" tIns="0" rIns="0" bIns="0">
              <a:spAutoFit/>
            </a:bodyPr>
            <a:lstStyle/>
            <a:p>
              <a:r>
                <a:rPr lang="en-US" sz="1900" b="1">
                  <a:solidFill>
                    <a:srgbClr val="3366FF"/>
                  </a:solidFill>
                  <a:latin typeface="Arial" pitchFamily="34" charset="0"/>
                </a:rPr>
                <a:t>Refractories</a:t>
              </a:r>
              <a:endParaRPr lang="en-US" b="1"/>
            </a:p>
          </p:txBody>
        </p:sp>
        <p:sp>
          <p:nvSpPr>
            <p:cNvPr id="7188" name="Rectangle 17"/>
            <p:cNvSpPr>
              <a:spLocks noChangeArrowheads="1"/>
            </p:cNvSpPr>
            <p:nvPr/>
          </p:nvSpPr>
          <p:spPr bwMode="auto">
            <a:xfrm>
              <a:off x="2980" y="911"/>
              <a:ext cx="759" cy="181"/>
            </a:xfrm>
            <a:prstGeom prst="rect">
              <a:avLst/>
            </a:prstGeom>
            <a:solidFill>
              <a:srgbClr val="FFFFFF"/>
            </a:solidFill>
            <a:ln w="9525">
              <a:noFill/>
              <a:miter lim="800000"/>
              <a:headEnd/>
              <a:tailEnd/>
            </a:ln>
          </p:spPr>
          <p:txBody>
            <a:bodyPr/>
            <a:lstStyle/>
            <a:p>
              <a:endParaRPr lang="en-US"/>
            </a:p>
          </p:txBody>
        </p:sp>
        <p:sp>
          <p:nvSpPr>
            <p:cNvPr id="7189" name="Rectangle 18"/>
            <p:cNvSpPr>
              <a:spLocks noChangeArrowheads="1"/>
            </p:cNvSpPr>
            <p:nvPr/>
          </p:nvSpPr>
          <p:spPr bwMode="auto">
            <a:xfrm>
              <a:off x="2980" y="911"/>
              <a:ext cx="727" cy="182"/>
            </a:xfrm>
            <a:prstGeom prst="rect">
              <a:avLst/>
            </a:prstGeom>
            <a:noFill/>
            <a:ln w="9525">
              <a:noFill/>
              <a:miter lim="800000"/>
              <a:headEnd/>
              <a:tailEnd/>
            </a:ln>
          </p:spPr>
          <p:txBody>
            <a:bodyPr wrap="none" lIns="0" tIns="0" rIns="0" bIns="0">
              <a:spAutoFit/>
            </a:bodyPr>
            <a:lstStyle/>
            <a:p>
              <a:r>
                <a:rPr lang="en-US" sz="1900" b="1">
                  <a:solidFill>
                    <a:srgbClr val="3366FF"/>
                  </a:solidFill>
                  <a:latin typeface="Arial" pitchFamily="34" charset="0"/>
                </a:rPr>
                <a:t>Abrasives</a:t>
              </a:r>
              <a:endParaRPr lang="en-US" b="1"/>
            </a:p>
          </p:txBody>
        </p:sp>
        <p:sp>
          <p:nvSpPr>
            <p:cNvPr id="7190" name="Rectangle 19"/>
            <p:cNvSpPr>
              <a:spLocks noChangeArrowheads="1"/>
            </p:cNvSpPr>
            <p:nvPr/>
          </p:nvSpPr>
          <p:spPr bwMode="auto">
            <a:xfrm>
              <a:off x="3836" y="911"/>
              <a:ext cx="668" cy="181"/>
            </a:xfrm>
            <a:prstGeom prst="rect">
              <a:avLst/>
            </a:prstGeom>
            <a:solidFill>
              <a:srgbClr val="FFFFFF"/>
            </a:solidFill>
            <a:ln w="9525">
              <a:noFill/>
              <a:miter lim="800000"/>
              <a:headEnd/>
              <a:tailEnd/>
            </a:ln>
          </p:spPr>
          <p:txBody>
            <a:bodyPr/>
            <a:lstStyle/>
            <a:p>
              <a:endParaRPr lang="en-US"/>
            </a:p>
          </p:txBody>
        </p:sp>
        <p:sp>
          <p:nvSpPr>
            <p:cNvPr id="7191" name="Rectangle 20"/>
            <p:cNvSpPr>
              <a:spLocks noChangeArrowheads="1"/>
            </p:cNvSpPr>
            <p:nvPr/>
          </p:nvSpPr>
          <p:spPr bwMode="auto">
            <a:xfrm>
              <a:off x="3836" y="911"/>
              <a:ext cx="642" cy="182"/>
            </a:xfrm>
            <a:prstGeom prst="rect">
              <a:avLst/>
            </a:prstGeom>
            <a:noFill/>
            <a:ln w="9525">
              <a:noFill/>
              <a:miter lim="800000"/>
              <a:headEnd/>
              <a:tailEnd/>
            </a:ln>
          </p:spPr>
          <p:txBody>
            <a:bodyPr wrap="none" lIns="0" tIns="0" rIns="0" bIns="0">
              <a:spAutoFit/>
            </a:bodyPr>
            <a:lstStyle/>
            <a:p>
              <a:r>
                <a:rPr lang="en-US" sz="1900" b="1">
                  <a:solidFill>
                    <a:srgbClr val="3366FF"/>
                  </a:solidFill>
                  <a:latin typeface="Arial" pitchFamily="34" charset="0"/>
                </a:rPr>
                <a:t>Cements</a:t>
              </a:r>
              <a:endParaRPr lang="en-US" b="1"/>
            </a:p>
          </p:txBody>
        </p:sp>
        <p:sp>
          <p:nvSpPr>
            <p:cNvPr id="7192" name="Rectangle 21"/>
            <p:cNvSpPr>
              <a:spLocks noChangeArrowheads="1"/>
            </p:cNvSpPr>
            <p:nvPr/>
          </p:nvSpPr>
          <p:spPr bwMode="auto">
            <a:xfrm>
              <a:off x="4637" y="911"/>
              <a:ext cx="821" cy="362"/>
            </a:xfrm>
            <a:prstGeom prst="rect">
              <a:avLst/>
            </a:prstGeom>
            <a:solidFill>
              <a:srgbClr val="FFFFFF"/>
            </a:solidFill>
            <a:ln w="9525">
              <a:noFill/>
              <a:miter lim="800000"/>
              <a:headEnd/>
              <a:tailEnd/>
            </a:ln>
          </p:spPr>
          <p:txBody>
            <a:bodyPr/>
            <a:lstStyle/>
            <a:p>
              <a:endParaRPr lang="en-US"/>
            </a:p>
          </p:txBody>
        </p:sp>
        <p:sp>
          <p:nvSpPr>
            <p:cNvPr id="7193" name="Rectangle 22"/>
            <p:cNvSpPr>
              <a:spLocks noChangeArrowheads="1"/>
            </p:cNvSpPr>
            <p:nvPr/>
          </p:nvSpPr>
          <p:spPr bwMode="auto">
            <a:xfrm>
              <a:off x="4671" y="911"/>
              <a:ext cx="769" cy="182"/>
            </a:xfrm>
            <a:prstGeom prst="rect">
              <a:avLst/>
            </a:prstGeom>
            <a:noFill/>
            <a:ln w="9525">
              <a:noFill/>
              <a:miter lim="800000"/>
              <a:headEnd/>
              <a:tailEnd/>
            </a:ln>
          </p:spPr>
          <p:txBody>
            <a:bodyPr wrap="none" lIns="0" tIns="0" rIns="0" bIns="0">
              <a:spAutoFit/>
            </a:bodyPr>
            <a:lstStyle/>
            <a:p>
              <a:r>
                <a:rPr lang="en-US" sz="1900" b="1">
                  <a:solidFill>
                    <a:srgbClr val="3366FF"/>
                  </a:solidFill>
                  <a:latin typeface="Arial" pitchFamily="34" charset="0"/>
                </a:rPr>
                <a:t>Advanced </a:t>
              </a:r>
              <a:endParaRPr lang="en-US" b="1"/>
            </a:p>
          </p:txBody>
        </p:sp>
        <p:sp>
          <p:nvSpPr>
            <p:cNvPr id="7194" name="Rectangle 23"/>
            <p:cNvSpPr>
              <a:spLocks noChangeArrowheads="1"/>
            </p:cNvSpPr>
            <p:nvPr/>
          </p:nvSpPr>
          <p:spPr bwMode="auto">
            <a:xfrm>
              <a:off x="4699" y="1092"/>
              <a:ext cx="659" cy="182"/>
            </a:xfrm>
            <a:prstGeom prst="rect">
              <a:avLst/>
            </a:prstGeom>
            <a:noFill/>
            <a:ln w="9525">
              <a:noFill/>
              <a:miter lim="800000"/>
              <a:headEnd/>
              <a:tailEnd/>
            </a:ln>
          </p:spPr>
          <p:txBody>
            <a:bodyPr wrap="none" lIns="0" tIns="0" rIns="0" bIns="0">
              <a:spAutoFit/>
            </a:bodyPr>
            <a:lstStyle/>
            <a:p>
              <a:r>
                <a:rPr lang="en-US" sz="1900" b="1">
                  <a:solidFill>
                    <a:srgbClr val="3366FF"/>
                  </a:solidFill>
                  <a:latin typeface="Arial" pitchFamily="34" charset="0"/>
                </a:rPr>
                <a:t>ceramics</a:t>
              </a:r>
              <a:endParaRPr lang="en-US" b="1"/>
            </a:p>
          </p:txBody>
        </p:sp>
        <p:sp>
          <p:nvSpPr>
            <p:cNvPr id="7195" name="Rectangle 24"/>
            <p:cNvSpPr>
              <a:spLocks noChangeArrowheads="1"/>
            </p:cNvSpPr>
            <p:nvPr/>
          </p:nvSpPr>
          <p:spPr bwMode="auto">
            <a:xfrm>
              <a:off x="495" y="1392"/>
              <a:ext cx="521"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-optical </a:t>
              </a:r>
              <a:endParaRPr lang="en-US" b="1"/>
            </a:p>
          </p:txBody>
        </p:sp>
        <p:sp>
          <p:nvSpPr>
            <p:cNvPr id="7196" name="Rectangle 25"/>
            <p:cNvSpPr>
              <a:spLocks noChangeArrowheads="1"/>
            </p:cNvSpPr>
            <p:nvPr/>
          </p:nvSpPr>
          <p:spPr bwMode="auto">
            <a:xfrm>
              <a:off x="495" y="1552"/>
              <a:ext cx="45"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a:t>
              </a:r>
              <a:endParaRPr lang="en-US" b="1"/>
            </a:p>
          </p:txBody>
        </p:sp>
        <p:sp>
          <p:nvSpPr>
            <p:cNvPr id="7197" name="Rectangle 26"/>
            <p:cNvSpPr>
              <a:spLocks noChangeArrowheads="1"/>
            </p:cNvSpPr>
            <p:nvPr/>
          </p:nvSpPr>
          <p:spPr bwMode="auto">
            <a:xfrm>
              <a:off x="543" y="1552"/>
              <a:ext cx="718"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composite </a:t>
              </a:r>
              <a:endParaRPr lang="en-US" b="1"/>
            </a:p>
          </p:txBody>
        </p:sp>
        <p:sp>
          <p:nvSpPr>
            <p:cNvPr id="7198" name="Rectangle 27"/>
            <p:cNvSpPr>
              <a:spLocks noChangeArrowheads="1"/>
            </p:cNvSpPr>
            <p:nvPr/>
          </p:nvSpPr>
          <p:spPr bwMode="auto">
            <a:xfrm>
              <a:off x="495" y="1712"/>
              <a:ext cx="695"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  reinforce </a:t>
              </a:r>
              <a:endParaRPr lang="en-US" b="1"/>
            </a:p>
          </p:txBody>
        </p:sp>
        <p:sp>
          <p:nvSpPr>
            <p:cNvPr id="7199" name="Rectangle 28"/>
            <p:cNvSpPr>
              <a:spLocks noChangeArrowheads="1"/>
            </p:cNvSpPr>
            <p:nvPr/>
          </p:nvSpPr>
          <p:spPr bwMode="auto">
            <a:xfrm>
              <a:off x="495" y="1872"/>
              <a:ext cx="45"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a:t>
              </a:r>
              <a:endParaRPr lang="en-US" b="1"/>
            </a:p>
          </p:txBody>
        </p:sp>
        <p:sp>
          <p:nvSpPr>
            <p:cNvPr id="7200" name="Rectangle 29"/>
            <p:cNvSpPr>
              <a:spLocks noChangeArrowheads="1"/>
            </p:cNvSpPr>
            <p:nvPr/>
          </p:nvSpPr>
          <p:spPr bwMode="auto">
            <a:xfrm>
              <a:off x="543" y="1872"/>
              <a:ext cx="763"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containers/ </a:t>
              </a:r>
              <a:endParaRPr lang="en-US" b="1"/>
            </a:p>
          </p:txBody>
        </p:sp>
        <p:sp>
          <p:nvSpPr>
            <p:cNvPr id="7201" name="Rectangle 30"/>
            <p:cNvSpPr>
              <a:spLocks noChangeArrowheads="1"/>
            </p:cNvSpPr>
            <p:nvPr/>
          </p:nvSpPr>
          <p:spPr bwMode="auto">
            <a:xfrm>
              <a:off x="543" y="2032"/>
              <a:ext cx="688"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household</a:t>
              </a:r>
              <a:endParaRPr lang="en-US" b="1"/>
            </a:p>
          </p:txBody>
        </p:sp>
        <p:sp>
          <p:nvSpPr>
            <p:cNvPr id="7202" name="Rectangle 31"/>
            <p:cNvSpPr>
              <a:spLocks noChangeArrowheads="1"/>
            </p:cNvSpPr>
            <p:nvPr/>
          </p:nvSpPr>
          <p:spPr bwMode="auto">
            <a:xfrm>
              <a:off x="1337" y="1392"/>
              <a:ext cx="741"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-whiteware </a:t>
              </a:r>
              <a:endParaRPr lang="en-US" b="1"/>
            </a:p>
          </p:txBody>
        </p:sp>
        <p:sp>
          <p:nvSpPr>
            <p:cNvPr id="7203" name="Rectangle 32"/>
            <p:cNvSpPr>
              <a:spLocks noChangeArrowheads="1"/>
            </p:cNvSpPr>
            <p:nvPr/>
          </p:nvSpPr>
          <p:spPr bwMode="auto">
            <a:xfrm>
              <a:off x="1316" y="1552"/>
              <a:ext cx="45"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a:t>
              </a:r>
              <a:endParaRPr lang="en-US" b="1"/>
            </a:p>
          </p:txBody>
        </p:sp>
        <p:sp>
          <p:nvSpPr>
            <p:cNvPr id="7204" name="Rectangle 33"/>
            <p:cNvSpPr>
              <a:spLocks noChangeArrowheads="1"/>
            </p:cNvSpPr>
            <p:nvPr/>
          </p:nvSpPr>
          <p:spPr bwMode="auto">
            <a:xfrm>
              <a:off x="1365" y="1552"/>
              <a:ext cx="627"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structural</a:t>
              </a:r>
              <a:endParaRPr lang="en-US" b="1"/>
            </a:p>
          </p:txBody>
        </p:sp>
        <p:sp>
          <p:nvSpPr>
            <p:cNvPr id="7205" name="Rectangle 34"/>
            <p:cNvSpPr>
              <a:spLocks noChangeArrowheads="1"/>
            </p:cNvSpPr>
            <p:nvPr/>
          </p:nvSpPr>
          <p:spPr bwMode="auto">
            <a:xfrm>
              <a:off x="2158" y="1385"/>
              <a:ext cx="703"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-bricks for </a:t>
              </a:r>
              <a:endParaRPr lang="en-US" b="1"/>
            </a:p>
          </p:txBody>
        </p:sp>
        <p:sp>
          <p:nvSpPr>
            <p:cNvPr id="7206" name="Rectangle 35"/>
            <p:cNvSpPr>
              <a:spLocks noChangeArrowheads="1"/>
            </p:cNvSpPr>
            <p:nvPr/>
          </p:nvSpPr>
          <p:spPr bwMode="auto">
            <a:xfrm>
              <a:off x="2158" y="1545"/>
              <a:ext cx="483"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 high </a:t>
              </a:r>
              <a:r>
                <a:rPr lang="en-US" sz="1700" b="1" i="1">
                  <a:solidFill>
                    <a:srgbClr val="0000DD"/>
                  </a:solidFill>
                  <a:latin typeface="Arial" pitchFamily="34" charset="0"/>
                </a:rPr>
                <a:t>T </a:t>
              </a:r>
              <a:endParaRPr lang="en-US" b="1" i="1"/>
            </a:p>
          </p:txBody>
        </p:sp>
        <p:sp>
          <p:nvSpPr>
            <p:cNvPr id="7207" name="Rectangle 36"/>
            <p:cNvSpPr>
              <a:spLocks noChangeArrowheads="1"/>
            </p:cNvSpPr>
            <p:nvPr/>
          </p:nvSpPr>
          <p:spPr bwMode="auto">
            <a:xfrm>
              <a:off x="2158" y="1705"/>
              <a:ext cx="695"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 (furnaces)</a:t>
              </a:r>
              <a:endParaRPr lang="en-US" b="1"/>
            </a:p>
          </p:txBody>
        </p:sp>
        <p:sp>
          <p:nvSpPr>
            <p:cNvPr id="7208" name="Rectangle 37"/>
            <p:cNvSpPr>
              <a:spLocks noChangeArrowheads="1"/>
            </p:cNvSpPr>
            <p:nvPr/>
          </p:nvSpPr>
          <p:spPr bwMode="auto">
            <a:xfrm>
              <a:off x="2987" y="1392"/>
              <a:ext cx="771"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-sandpaper </a:t>
              </a:r>
              <a:endParaRPr lang="en-US" b="1"/>
            </a:p>
          </p:txBody>
        </p:sp>
        <p:sp>
          <p:nvSpPr>
            <p:cNvPr id="7209" name="Rectangle 38"/>
            <p:cNvSpPr>
              <a:spLocks noChangeArrowheads="1"/>
            </p:cNvSpPr>
            <p:nvPr/>
          </p:nvSpPr>
          <p:spPr bwMode="auto">
            <a:xfrm>
              <a:off x="2987" y="1552"/>
              <a:ext cx="45"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a:t>
              </a:r>
              <a:endParaRPr lang="en-US" b="1"/>
            </a:p>
          </p:txBody>
        </p:sp>
        <p:sp>
          <p:nvSpPr>
            <p:cNvPr id="7210" name="Rectangle 39"/>
            <p:cNvSpPr>
              <a:spLocks noChangeArrowheads="1"/>
            </p:cNvSpPr>
            <p:nvPr/>
          </p:nvSpPr>
          <p:spPr bwMode="auto">
            <a:xfrm>
              <a:off x="3036" y="1552"/>
              <a:ext cx="491"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cutting </a:t>
              </a:r>
              <a:endParaRPr lang="en-US" b="1"/>
            </a:p>
          </p:txBody>
        </p:sp>
        <p:sp>
          <p:nvSpPr>
            <p:cNvPr id="7211" name="Rectangle 40"/>
            <p:cNvSpPr>
              <a:spLocks noChangeArrowheads="1"/>
            </p:cNvSpPr>
            <p:nvPr/>
          </p:nvSpPr>
          <p:spPr bwMode="auto">
            <a:xfrm>
              <a:off x="2987" y="1712"/>
              <a:ext cx="45"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a:t>
              </a:r>
              <a:endParaRPr lang="en-US" b="1"/>
            </a:p>
          </p:txBody>
        </p:sp>
        <p:sp>
          <p:nvSpPr>
            <p:cNvPr id="7212" name="Rectangle 41"/>
            <p:cNvSpPr>
              <a:spLocks noChangeArrowheads="1"/>
            </p:cNvSpPr>
            <p:nvPr/>
          </p:nvSpPr>
          <p:spPr bwMode="auto">
            <a:xfrm>
              <a:off x="3036" y="1712"/>
              <a:ext cx="604"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polishing</a:t>
              </a:r>
              <a:endParaRPr lang="en-US" b="1"/>
            </a:p>
          </p:txBody>
        </p:sp>
        <p:sp>
          <p:nvSpPr>
            <p:cNvPr id="7213" name="Rectangle 42"/>
            <p:cNvSpPr>
              <a:spLocks noChangeArrowheads="1"/>
            </p:cNvSpPr>
            <p:nvPr/>
          </p:nvSpPr>
          <p:spPr bwMode="auto">
            <a:xfrm>
              <a:off x="3815" y="1392"/>
              <a:ext cx="839"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-composites </a:t>
              </a:r>
              <a:endParaRPr lang="en-US" b="1"/>
            </a:p>
          </p:txBody>
        </p:sp>
        <p:sp>
          <p:nvSpPr>
            <p:cNvPr id="7214" name="Rectangle 43"/>
            <p:cNvSpPr>
              <a:spLocks noChangeArrowheads="1"/>
            </p:cNvSpPr>
            <p:nvPr/>
          </p:nvSpPr>
          <p:spPr bwMode="auto">
            <a:xfrm>
              <a:off x="3815" y="1552"/>
              <a:ext cx="45"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a:t>
              </a:r>
              <a:endParaRPr lang="en-US" b="1"/>
            </a:p>
          </p:txBody>
        </p:sp>
        <p:sp>
          <p:nvSpPr>
            <p:cNvPr id="7215" name="Rectangle 44"/>
            <p:cNvSpPr>
              <a:spLocks noChangeArrowheads="1"/>
            </p:cNvSpPr>
            <p:nvPr/>
          </p:nvSpPr>
          <p:spPr bwMode="auto">
            <a:xfrm>
              <a:off x="3864" y="1552"/>
              <a:ext cx="627"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structural</a:t>
              </a:r>
              <a:endParaRPr lang="en-US" b="1"/>
            </a:p>
          </p:txBody>
        </p:sp>
        <p:sp>
          <p:nvSpPr>
            <p:cNvPr id="7216" name="Rectangle 45"/>
            <p:cNvSpPr>
              <a:spLocks noChangeArrowheads="1"/>
            </p:cNvSpPr>
            <p:nvPr/>
          </p:nvSpPr>
          <p:spPr bwMode="auto">
            <a:xfrm>
              <a:off x="4720" y="1391"/>
              <a:ext cx="682" cy="641"/>
            </a:xfrm>
            <a:prstGeom prst="rect">
              <a:avLst/>
            </a:prstGeom>
            <a:solidFill>
              <a:srgbClr val="FFFFFF"/>
            </a:solidFill>
            <a:ln w="9525">
              <a:noFill/>
              <a:miter lim="800000"/>
              <a:headEnd/>
              <a:tailEnd/>
            </a:ln>
          </p:spPr>
          <p:txBody>
            <a:bodyPr/>
            <a:lstStyle/>
            <a:p>
              <a:endParaRPr lang="en-US"/>
            </a:p>
          </p:txBody>
        </p:sp>
        <p:sp>
          <p:nvSpPr>
            <p:cNvPr id="7217" name="Rectangle 46"/>
            <p:cNvSpPr>
              <a:spLocks noChangeArrowheads="1"/>
            </p:cNvSpPr>
            <p:nvPr/>
          </p:nvSpPr>
          <p:spPr bwMode="auto">
            <a:xfrm>
              <a:off x="4720" y="1392"/>
              <a:ext cx="521"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-engine </a:t>
              </a:r>
              <a:endParaRPr lang="en-US" b="1"/>
            </a:p>
          </p:txBody>
        </p:sp>
        <p:sp>
          <p:nvSpPr>
            <p:cNvPr id="7218" name="Rectangle 47"/>
            <p:cNvSpPr>
              <a:spLocks noChangeArrowheads="1"/>
            </p:cNvSpPr>
            <p:nvPr/>
          </p:nvSpPr>
          <p:spPr bwMode="auto">
            <a:xfrm>
              <a:off x="4769" y="1552"/>
              <a:ext cx="506"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  rotors </a:t>
              </a:r>
              <a:endParaRPr lang="en-US" b="1"/>
            </a:p>
          </p:txBody>
        </p:sp>
        <p:sp>
          <p:nvSpPr>
            <p:cNvPr id="7219" name="Rectangle 48"/>
            <p:cNvSpPr>
              <a:spLocks noChangeArrowheads="1"/>
            </p:cNvSpPr>
            <p:nvPr/>
          </p:nvSpPr>
          <p:spPr bwMode="auto">
            <a:xfrm>
              <a:off x="4769" y="1712"/>
              <a:ext cx="529"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  valves </a:t>
              </a:r>
              <a:endParaRPr lang="en-US" b="1"/>
            </a:p>
          </p:txBody>
        </p:sp>
        <p:sp>
          <p:nvSpPr>
            <p:cNvPr id="7220" name="Rectangle 49"/>
            <p:cNvSpPr>
              <a:spLocks noChangeArrowheads="1"/>
            </p:cNvSpPr>
            <p:nvPr/>
          </p:nvSpPr>
          <p:spPr bwMode="auto">
            <a:xfrm>
              <a:off x="4769" y="1872"/>
              <a:ext cx="642"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  bearings</a:t>
              </a:r>
              <a:endParaRPr lang="en-US" b="1"/>
            </a:p>
          </p:txBody>
        </p:sp>
        <p:sp>
          <p:nvSpPr>
            <p:cNvPr id="7221" name="Rectangle 50"/>
            <p:cNvSpPr>
              <a:spLocks noChangeArrowheads="1"/>
            </p:cNvSpPr>
            <p:nvPr/>
          </p:nvSpPr>
          <p:spPr bwMode="auto">
            <a:xfrm>
              <a:off x="4713" y="2022"/>
              <a:ext cx="567" cy="163"/>
            </a:xfrm>
            <a:prstGeom prst="rect">
              <a:avLst/>
            </a:prstGeom>
            <a:noFill/>
            <a:ln w="9525">
              <a:noFill/>
              <a:miter lim="800000"/>
              <a:headEnd/>
              <a:tailEnd/>
            </a:ln>
          </p:spPr>
          <p:txBody>
            <a:bodyPr wrap="none" lIns="0" tIns="0" rIns="0" bIns="0">
              <a:spAutoFit/>
            </a:bodyPr>
            <a:lstStyle/>
            <a:p>
              <a:r>
                <a:rPr lang="en-US" sz="1700" b="1">
                  <a:solidFill>
                    <a:srgbClr val="0000DD"/>
                  </a:solidFill>
                  <a:latin typeface="Arial" pitchFamily="34" charset="0"/>
                </a:rPr>
                <a:t>-sensors</a:t>
              </a:r>
              <a:endParaRPr lang="en-US" b="1"/>
            </a:p>
          </p:txBody>
        </p:sp>
        <p:sp>
          <p:nvSpPr>
            <p:cNvPr id="7222" name="Line 51"/>
            <p:cNvSpPr>
              <a:spLocks noChangeShapeType="1"/>
            </p:cNvSpPr>
            <p:nvPr/>
          </p:nvSpPr>
          <p:spPr bwMode="auto">
            <a:xfrm flipV="1">
              <a:off x="2875" y="542"/>
              <a:ext cx="1" cy="132"/>
            </a:xfrm>
            <a:prstGeom prst="line">
              <a:avLst/>
            </a:prstGeom>
            <a:noFill/>
            <a:ln w="33338">
              <a:solidFill>
                <a:srgbClr val="000000"/>
              </a:solidFill>
              <a:round/>
              <a:headEnd/>
              <a:tailEnd/>
            </a:ln>
          </p:spPr>
          <p:txBody>
            <a:bodyPr/>
            <a:lstStyle/>
            <a:p>
              <a:endParaRPr lang="en-GB"/>
            </a:p>
          </p:txBody>
        </p:sp>
        <p:sp>
          <p:nvSpPr>
            <p:cNvPr id="7223" name="Rectangle 52"/>
            <p:cNvSpPr>
              <a:spLocks noChangeArrowheads="1"/>
            </p:cNvSpPr>
            <p:nvPr/>
          </p:nvSpPr>
          <p:spPr bwMode="auto">
            <a:xfrm>
              <a:off x="2016" y="1968"/>
              <a:ext cx="1824" cy="233"/>
            </a:xfrm>
            <a:prstGeom prst="rect">
              <a:avLst/>
            </a:prstGeom>
            <a:noFill/>
            <a:ln w="9525">
              <a:noFill/>
              <a:miter lim="800000"/>
              <a:headEnd/>
              <a:tailEnd/>
            </a:ln>
          </p:spPr>
          <p:txBody>
            <a:bodyPr lIns="0" tIns="0" rIns="0" bIns="0">
              <a:spAutoFit/>
            </a:bodyPr>
            <a:lstStyle/>
            <a:p>
              <a:r>
                <a:rPr lang="en-US" sz="1200">
                  <a:solidFill>
                    <a:srgbClr val="000000"/>
                  </a:solidFill>
                  <a:latin typeface="Arial" pitchFamily="34" charset="0"/>
                </a:rPr>
                <a:t>Adapted from Fig. 13.1 and discussion in Section 13.2-8, </a:t>
              </a:r>
              <a:r>
                <a:rPr lang="en-US" sz="1200" i="1">
                  <a:solidFill>
                    <a:srgbClr val="000000"/>
                  </a:solidFill>
                  <a:latin typeface="Arial" pitchFamily="34" charset="0"/>
                </a:rPr>
                <a:t>Callister &amp; Rethwisch 8e.</a:t>
              </a:r>
            </a:p>
          </p:txBody>
        </p:sp>
      </p:grpSp>
      <p:sp>
        <p:nvSpPr>
          <p:cNvPr id="7173" name="Text Box 54"/>
          <p:cNvSpPr txBox="1">
            <a:spLocks noChangeArrowheads="1"/>
          </p:cNvSpPr>
          <p:nvPr/>
        </p:nvSpPr>
        <p:spPr bwMode="auto">
          <a:xfrm>
            <a:off x="3128963" y="1520825"/>
            <a:ext cx="3049587" cy="519113"/>
          </a:xfrm>
          <a:prstGeom prst="rect">
            <a:avLst/>
          </a:prstGeom>
          <a:noFill/>
          <a:ln w="9525">
            <a:noFill/>
            <a:prstDash val="dash"/>
            <a:miter lim="800000"/>
            <a:headEnd/>
            <a:tailEnd/>
          </a:ln>
        </p:spPr>
        <p:txBody>
          <a:bodyPr wrap="none">
            <a:spAutoFit/>
          </a:bodyPr>
          <a:lstStyle/>
          <a:p>
            <a:r>
              <a:rPr lang="en-US" sz="2800">
                <a:latin typeface="Arial" pitchFamily="34" charset="0"/>
              </a:rPr>
              <a:t>Ceramic Materials</a:t>
            </a: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p:txBody>
          <a:bodyPr/>
          <a:lstStyle/>
          <a:p>
            <a:pPr>
              <a:defRPr/>
            </a:pPr>
            <a:fld id="{60891B8A-A3BA-49F7-BA3D-1B6FD05707CF}" type="slidenum">
              <a:rPr lang="en-US"/>
              <a:pPr>
                <a:defRPr/>
              </a:pPr>
              <a:t>10</a:t>
            </a:fld>
            <a:endParaRPr lang="en-US"/>
          </a:p>
        </p:txBody>
      </p:sp>
      <p:sp>
        <p:nvSpPr>
          <p:cNvPr id="11266" name="Rectangle 2"/>
          <p:cNvSpPr>
            <a:spLocks noGrp="1" noChangeArrowheads="1"/>
          </p:cNvSpPr>
          <p:nvPr>
            <p:ph type="title" idx="4294967295"/>
          </p:nvPr>
        </p:nvSpPr>
        <p:spPr>
          <a:xfrm>
            <a:off x="457200" y="457200"/>
            <a:ext cx="8686800" cy="838200"/>
          </a:xfrm>
        </p:spPr>
        <p:txBody>
          <a:bodyPr>
            <a:normAutofit/>
          </a:bodyPr>
          <a:lstStyle/>
          <a:p>
            <a:pPr>
              <a:defRPr/>
            </a:pPr>
            <a:r>
              <a:rPr lang="tr-TR" i="1" kern="1200" cap="all" dirty="0">
                <a:effectLst>
                  <a:reflection blurRad="12700" stA="48000" endA="300" endPos="55000" dir="5400000" sy="-90000" algn="bl" rotWithShape="0"/>
                </a:effectLst>
              </a:rPr>
              <a:t>Classification of ceramics</a:t>
            </a:r>
            <a:endParaRPr lang="en-US" i="1" kern="1200" cap="all" dirty="0">
              <a:effectLst>
                <a:reflection blurRad="12700" stA="48000" endA="300" endPos="55000" dir="5400000" sy="-90000" algn="bl" rotWithShape="0"/>
              </a:effectLst>
            </a:endParaRPr>
          </a:p>
        </p:txBody>
      </p:sp>
      <p:pic>
        <p:nvPicPr>
          <p:cNvPr id="15363" name="Picture 28"/>
          <p:cNvPicPr>
            <a:picLocks noChangeAspect="1" noChangeArrowheads="1"/>
          </p:cNvPicPr>
          <p:nvPr/>
        </p:nvPicPr>
        <p:blipFill>
          <a:blip r:embed="rId2"/>
          <a:srcRect/>
          <a:stretch>
            <a:fillRect/>
          </a:stretch>
        </p:blipFill>
        <p:spPr bwMode="auto">
          <a:xfrm>
            <a:off x="533400" y="1524000"/>
            <a:ext cx="8077200" cy="4794250"/>
          </a:xfrm>
          <a:prstGeom prst="rect">
            <a:avLst/>
          </a:prstGeom>
          <a:noFill/>
          <a:ln w="9525">
            <a:noFill/>
            <a:miter lim="800000"/>
            <a:headEnd/>
            <a:tailEnd/>
          </a:ln>
        </p:spPr>
      </p:pic>
      <p:sp>
        <p:nvSpPr>
          <p:cNvPr id="6" name="3 Veri Yer Tutucusu"/>
          <p:cNvSpPr txBox="1">
            <a:spLocks/>
          </p:cNvSpPr>
          <p:nvPr/>
        </p:nvSpPr>
        <p:spPr>
          <a:xfrm>
            <a:off x="0" y="6553200"/>
            <a:ext cx="990600" cy="304800"/>
          </a:xfrm>
          <a:prstGeom prst="rect">
            <a:avLst/>
          </a:prstGeom>
        </p:spPr>
        <p:txBody>
          <a:bodyPr/>
          <a:lstStyle/>
          <a:p>
            <a:pPr eaLnBrk="1" hangingPunct="1">
              <a:defRPr/>
            </a:pPr>
            <a:fld id="{929F0420-851D-422A-AD6C-A090507565D2}"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Veri Yer Tutucusu"/>
          <p:cNvSpPr>
            <a:spLocks noGrp="1"/>
          </p:cNvSpPr>
          <p:nvPr>
            <p:ph type="dt" sz="half" idx="10"/>
          </p:nvPr>
        </p:nvSpPr>
        <p:spPr>
          <a:xfrm>
            <a:off x="0" y="6381750"/>
            <a:ext cx="2133600" cy="476250"/>
          </a:xfrm>
        </p:spPr>
        <p:txBody>
          <a:bodyPr/>
          <a:lstStyle/>
          <a:p>
            <a:pPr>
              <a:defRPr/>
            </a:pPr>
            <a:fld id="{1BF45727-2707-410F-8574-7C26281135AA}" type="datetime1">
              <a:rPr lang="tr-TR"/>
              <a:pPr>
                <a:defRPr/>
              </a:pPr>
              <a:t>06.01.2018</a:t>
            </a:fld>
            <a:endParaRPr lang="en-US" dirty="0"/>
          </a:p>
        </p:txBody>
      </p:sp>
      <p:sp>
        <p:nvSpPr>
          <p:cNvPr id="8" name="7 Slayt Numarası Yer Tutucusu"/>
          <p:cNvSpPr>
            <a:spLocks noGrp="1"/>
          </p:cNvSpPr>
          <p:nvPr>
            <p:ph type="sldNum" sz="quarter" idx="12"/>
          </p:nvPr>
        </p:nvSpPr>
        <p:spPr/>
        <p:txBody>
          <a:bodyPr/>
          <a:lstStyle/>
          <a:p>
            <a:pPr>
              <a:defRPr/>
            </a:pPr>
            <a:fld id="{248D3650-6A95-4911-9E1E-497810722A75}" type="slidenum">
              <a:rPr lang="en-US"/>
              <a:pPr>
                <a:defRPr/>
              </a:pPr>
              <a:t>11</a:t>
            </a:fld>
            <a:endParaRPr lang="en-US"/>
          </a:p>
        </p:txBody>
      </p:sp>
      <p:sp>
        <p:nvSpPr>
          <p:cNvPr id="22530" name="Rectangle 2"/>
          <p:cNvSpPr>
            <a:spLocks noGrp="1" noChangeArrowheads="1"/>
          </p:cNvSpPr>
          <p:nvPr>
            <p:ph type="title" idx="4294967295"/>
          </p:nvPr>
        </p:nvSpPr>
        <p:spPr>
          <a:xfrm>
            <a:off x="612775" y="274638"/>
            <a:ext cx="8531225" cy="1143000"/>
          </a:xfrm>
        </p:spPr>
        <p:txBody>
          <a:bodyPr>
            <a:normAutofit/>
          </a:bodyPr>
          <a:lstStyle/>
          <a:p>
            <a:pPr>
              <a:defRPr/>
            </a:pPr>
            <a:r>
              <a:rPr lang="tr-TR" i="1" kern="1200" cap="all" dirty="0">
                <a:effectLst>
                  <a:reflection blurRad="12700" stA="48000" endA="300" endPos="55000" dir="5400000" sy="-90000" algn="bl" rotWithShape="0"/>
                </a:effectLst>
              </a:rPr>
              <a:t>Classification of ceramics</a:t>
            </a:r>
            <a:endParaRPr lang="en-US" i="1" kern="1200" cap="all" dirty="0">
              <a:effectLst>
                <a:reflection blurRad="12700" stA="48000" endA="300" endPos="55000" dir="5400000" sy="-90000" algn="bl" rotWithShape="0"/>
              </a:effectLst>
            </a:endParaRPr>
          </a:p>
        </p:txBody>
      </p:sp>
      <p:sp>
        <p:nvSpPr>
          <p:cNvPr id="16387" name="Rectangle 3"/>
          <p:cNvSpPr>
            <a:spLocks noGrp="1" noChangeArrowheads="1"/>
          </p:cNvSpPr>
          <p:nvPr>
            <p:ph type="body" sz="half" idx="4294967295"/>
          </p:nvPr>
        </p:nvSpPr>
        <p:spPr>
          <a:xfrm>
            <a:off x="0" y="1295400"/>
            <a:ext cx="4495800" cy="4754563"/>
          </a:xfrm>
        </p:spPr>
        <p:txBody>
          <a:bodyPr>
            <a:normAutofit/>
          </a:bodyPr>
          <a:lstStyle/>
          <a:p>
            <a:pPr>
              <a:lnSpc>
                <a:spcPct val="150000"/>
              </a:lnSpc>
              <a:spcBef>
                <a:spcPct val="0"/>
              </a:spcBef>
            </a:pPr>
            <a:r>
              <a:rPr lang="en-US" sz="1800" b="1" i="1" smtClean="0"/>
              <a:t>Traditional Ceramics</a:t>
            </a:r>
          </a:p>
          <a:p>
            <a:pPr>
              <a:lnSpc>
                <a:spcPct val="150000"/>
              </a:lnSpc>
              <a:spcBef>
                <a:spcPct val="0"/>
              </a:spcBef>
              <a:buClr>
                <a:schemeClr val="tx1"/>
              </a:buClr>
              <a:buFont typeface="Wingdings" pitchFamily="2" charset="2"/>
              <a:buChar char="ü"/>
            </a:pPr>
            <a:r>
              <a:rPr lang="en-US" sz="1800" smtClean="0"/>
              <a:t>the older and more generally known types (porcelain, brick, earthenware, etc.)</a:t>
            </a:r>
            <a:endParaRPr lang="tr-TR" sz="1800" smtClean="0"/>
          </a:p>
          <a:p>
            <a:pPr>
              <a:lnSpc>
                <a:spcPct val="150000"/>
              </a:lnSpc>
              <a:spcBef>
                <a:spcPct val="0"/>
              </a:spcBef>
              <a:buClr>
                <a:schemeClr val="tx1"/>
              </a:buClr>
              <a:buFont typeface="Wingdings" pitchFamily="2" charset="2"/>
              <a:buChar char="ü"/>
            </a:pPr>
            <a:r>
              <a:rPr lang="tr-TR" sz="1800" smtClean="0"/>
              <a:t>Based primarily on natural raw materials of clay and silicates</a:t>
            </a:r>
          </a:p>
          <a:p>
            <a:pPr>
              <a:lnSpc>
                <a:spcPct val="150000"/>
              </a:lnSpc>
              <a:spcBef>
                <a:spcPct val="0"/>
              </a:spcBef>
              <a:buClr>
                <a:schemeClr val="tx1"/>
              </a:buClr>
              <a:buFont typeface="Wingdings" pitchFamily="2" charset="2"/>
              <a:buChar char="ü"/>
            </a:pPr>
            <a:r>
              <a:rPr lang="tr-TR" sz="1800" smtClean="0"/>
              <a:t>Applications;</a:t>
            </a:r>
          </a:p>
          <a:p>
            <a:pPr>
              <a:lnSpc>
                <a:spcPct val="150000"/>
              </a:lnSpc>
              <a:spcBef>
                <a:spcPct val="0"/>
              </a:spcBef>
              <a:buClr>
                <a:schemeClr val="tx1"/>
              </a:buClr>
              <a:buFont typeface="Wingdings" pitchFamily="2" charset="2"/>
              <a:buNone/>
            </a:pPr>
            <a:r>
              <a:rPr lang="tr-TR" sz="1800" smtClean="0"/>
              <a:t>      building materials (brick, clay pipe, glass)</a:t>
            </a:r>
          </a:p>
          <a:p>
            <a:pPr>
              <a:lnSpc>
                <a:spcPct val="150000"/>
              </a:lnSpc>
              <a:spcBef>
                <a:spcPct val="0"/>
              </a:spcBef>
              <a:buClr>
                <a:schemeClr val="tx1"/>
              </a:buClr>
              <a:buFont typeface="Wingdings" pitchFamily="2" charset="2"/>
              <a:buNone/>
            </a:pPr>
            <a:r>
              <a:rPr lang="tr-TR" sz="1800" smtClean="0"/>
              <a:t>      household goods (pottery, cooking ware)</a:t>
            </a:r>
          </a:p>
          <a:p>
            <a:pPr>
              <a:lnSpc>
                <a:spcPct val="150000"/>
              </a:lnSpc>
              <a:spcBef>
                <a:spcPct val="0"/>
              </a:spcBef>
              <a:buClr>
                <a:schemeClr val="tx1"/>
              </a:buClr>
              <a:buFont typeface="Wingdings" pitchFamily="2" charset="2"/>
              <a:buNone/>
            </a:pPr>
            <a:r>
              <a:rPr lang="tr-TR" sz="1800" smtClean="0"/>
              <a:t>      manufacturing ( abbrasives, electrical devices, fibers) </a:t>
            </a:r>
          </a:p>
          <a:p>
            <a:pPr>
              <a:lnSpc>
                <a:spcPct val="150000"/>
              </a:lnSpc>
              <a:spcBef>
                <a:spcPct val="0"/>
              </a:spcBef>
              <a:buClr>
                <a:schemeClr val="tx1"/>
              </a:buClr>
              <a:buFont typeface="Wingdings" pitchFamily="2" charset="2"/>
              <a:buNone/>
            </a:pPr>
            <a:endParaRPr lang="en-US" sz="2800" smtClean="0"/>
          </a:p>
        </p:txBody>
      </p:sp>
      <p:pic>
        <p:nvPicPr>
          <p:cNvPr id="16389" name="Picture 4"/>
          <p:cNvPicPr>
            <a:picLocks noChangeAspect="1" noChangeArrowheads="1"/>
          </p:cNvPicPr>
          <p:nvPr/>
        </p:nvPicPr>
        <p:blipFill>
          <a:blip r:embed="rId2"/>
          <a:srcRect/>
          <a:stretch>
            <a:fillRect/>
          </a:stretch>
        </p:blipFill>
        <p:spPr bwMode="auto">
          <a:xfrm>
            <a:off x="4953000" y="1600200"/>
            <a:ext cx="3733800" cy="4191000"/>
          </a:xfrm>
          <a:prstGeom prst="rect">
            <a:avLst/>
          </a:prstGeom>
          <a:noFill/>
          <a:ln w="9525">
            <a:noFill/>
            <a:miter lim="800000"/>
            <a:headEnd/>
            <a:tailEnd/>
          </a:ln>
        </p:spPr>
      </p:pic>
      <p:sp>
        <p:nvSpPr>
          <p:cNvPr id="16390" name="Rectangle 7"/>
          <p:cNvSpPr>
            <a:spLocks noChangeArrowheads="1"/>
          </p:cNvSpPr>
          <p:nvPr/>
        </p:nvSpPr>
        <p:spPr bwMode="auto">
          <a:xfrm>
            <a:off x="5562600" y="5867400"/>
            <a:ext cx="2444750" cy="366713"/>
          </a:xfrm>
          <a:prstGeom prst="rect">
            <a:avLst/>
          </a:prstGeom>
          <a:noFill/>
          <a:ln w="9525">
            <a:noFill/>
            <a:miter lim="800000"/>
            <a:headEnd/>
            <a:tailEnd/>
          </a:ln>
        </p:spPr>
        <p:txBody>
          <a:bodyPr wrap="none">
            <a:spAutoFit/>
          </a:bodyPr>
          <a:lstStyle/>
          <a:p>
            <a:r>
              <a:rPr lang="en-US" b="1" i="1">
                <a:solidFill>
                  <a:schemeClr val="tx2"/>
                </a:solidFill>
              </a:rPr>
              <a:t>Traditional Ceramics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10"/>
          </p:nvPr>
        </p:nvSpPr>
        <p:spPr>
          <a:xfrm>
            <a:off x="0" y="6381750"/>
            <a:ext cx="2133600" cy="476250"/>
          </a:xfrm>
        </p:spPr>
        <p:txBody>
          <a:bodyPr/>
          <a:lstStyle/>
          <a:p>
            <a:pPr>
              <a:defRPr/>
            </a:pPr>
            <a:fld id="{1B1A1829-9150-468D-92FA-AEC24B7F5EA4}" type="datetime1">
              <a:rPr lang="tr-TR"/>
              <a:pPr>
                <a:defRPr/>
              </a:pPr>
              <a:t>06.01.2018</a:t>
            </a:fld>
            <a:endParaRPr lang="en-US" dirty="0"/>
          </a:p>
        </p:txBody>
      </p:sp>
      <p:sp>
        <p:nvSpPr>
          <p:cNvPr id="7" name="6 Slayt Numarası Yer Tutucusu"/>
          <p:cNvSpPr>
            <a:spLocks noGrp="1"/>
          </p:cNvSpPr>
          <p:nvPr>
            <p:ph type="sldNum" sz="quarter" idx="12"/>
          </p:nvPr>
        </p:nvSpPr>
        <p:spPr/>
        <p:txBody>
          <a:bodyPr/>
          <a:lstStyle/>
          <a:p>
            <a:pPr>
              <a:defRPr/>
            </a:pPr>
            <a:fld id="{0CC84A64-BC5B-476D-AAD2-9E9064F054D1}" type="slidenum">
              <a:rPr lang="en-US"/>
              <a:pPr>
                <a:defRPr/>
              </a:pPr>
              <a:t>12</a:t>
            </a:fld>
            <a:endParaRPr lang="en-US"/>
          </a:p>
        </p:txBody>
      </p:sp>
      <p:sp>
        <p:nvSpPr>
          <p:cNvPr id="26626" name="Rectangle 2"/>
          <p:cNvSpPr>
            <a:spLocks noGrp="1" noChangeArrowheads="1"/>
          </p:cNvSpPr>
          <p:nvPr>
            <p:ph type="title" idx="4294967295"/>
          </p:nvPr>
        </p:nvSpPr>
        <p:spPr>
          <a:xfrm>
            <a:off x="460375" y="274638"/>
            <a:ext cx="8683625" cy="1143000"/>
          </a:xfrm>
        </p:spPr>
        <p:txBody>
          <a:bodyPr>
            <a:normAutofit/>
          </a:bodyPr>
          <a:lstStyle/>
          <a:p>
            <a:pPr>
              <a:defRPr/>
            </a:pPr>
            <a:r>
              <a:rPr lang="tr-TR" i="1" kern="1200" cap="all" dirty="0">
                <a:effectLst>
                  <a:reflection blurRad="12700" stA="48000" endA="300" endPos="55000" dir="5400000" sy="-90000" algn="bl" rotWithShape="0"/>
                </a:effectLst>
              </a:rPr>
              <a:t>Classifications of ceramics</a:t>
            </a:r>
            <a:endParaRPr lang="en-US" i="1" kern="1200" cap="all" dirty="0">
              <a:effectLst>
                <a:reflection blurRad="12700" stA="48000" endA="300" endPos="55000" dir="5400000" sy="-90000" algn="bl" rotWithShape="0"/>
              </a:effectLst>
            </a:endParaRPr>
          </a:p>
        </p:txBody>
      </p:sp>
      <p:sp>
        <p:nvSpPr>
          <p:cNvPr id="17411" name="Rectangle 3"/>
          <p:cNvSpPr>
            <a:spLocks noGrp="1" noChangeArrowheads="1"/>
          </p:cNvSpPr>
          <p:nvPr>
            <p:ph type="body" sz="half" idx="4294967295"/>
          </p:nvPr>
        </p:nvSpPr>
        <p:spPr>
          <a:xfrm>
            <a:off x="0" y="1554163"/>
            <a:ext cx="4032250" cy="4518025"/>
          </a:xfrm>
        </p:spPr>
        <p:txBody>
          <a:bodyPr>
            <a:normAutofit lnSpcReduction="10000"/>
          </a:bodyPr>
          <a:lstStyle/>
          <a:p>
            <a:pPr>
              <a:lnSpc>
                <a:spcPct val="150000"/>
              </a:lnSpc>
              <a:spcBef>
                <a:spcPct val="0"/>
              </a:spcBef>
            </a:pPr>
            <a:r>
              <a:rPr lang="en-US" sz="2000" b="1" i="1" smtClean="0"/>
              <a:t>Advanced Ceramics</a:t>
            </a:r>
          </a:p>
          <a:p>
            <a:pPr algn="just">
              <a:lnSpc>
                <a:spcPct val="150000"/>
              </a:lnSpc>
              <a:spcBef>
                <a:spcPct val="0"/>
              </a:spcBef>
              <a:buClr>
                <a:schemeClr val="tx1"/>
              </a:buClr>
              <a:buFont typeface="Wingdings" pitchFamily="2" charset="2"/>
              <a:buChar char="ü"/>
            </a:pPr>
            <a:r>
              <a:rPr lang="en-US" sz="1600" smtClean="0"/>
              <a:t>have been developed over the past half century </a:t>
            </a:r>
            <a:endParaRPr lang="tr-TR" sz="1600" smtClean="0"/>
          </a:p>
          <a:p>
            <a:pPr algn="just">
              <a:lnSpc>
                <a:spcPct val="150000"/>
              </a:lnSpc>
              <a:spcBef>
                <a:spcPct val="0"/>
              </a:spcBef>
              <a:buClr>
                <a:schemeClr val="tx1"/>
              </a:buClr>
              <a:buFont typeface="Wingdings" pitchFamily="2" charset="2"/>
              <a:buChar char="ü"/>
            </a:pPr>
            <a:r>
              <a:rPr lang="tr-TR" sz="1600" smtClean="0"/>
              <a:t>Include artificial raw materials, exhibit specialized properties, require more sophisticated processing  </a:t>
            </a:r>
            <a:endParaRPr lang="en-US" sz="1600" smtClean="0"/>
          </a:p>
          <a:p>
            <a:pPr>
              <a:lnSpc>
                <a:spcPct val="150000"/>
              </a:lnSpc>
              <a:spcBef>
                <a:spcPct val="0"/>
              </a:spcBef>
              <a:buClr>
                <a:schemeClr val="tx1"/>
              </a:buClr>
              <a:buFont typeface="Wingdings" pitchFamily="2" charset="2"/>
              <a:buChar char="ü"/>
            </a:pPr>
            <a:r>
              <a:rPr lang="tr-TR" sz="1600" smtClean="0"/>
              <a:t>Applied as thermal barrier coatings to protect metal structures, wearing surfaces, </a:t>
            </a:r>
          </a:p>
          <a:p>
            <a:pPr>
              <a:lnSpc>
                <a:spcPct val="150000"/>
              </a:lnSpc>
              <a:spcBef>
                <a:spcPct val="0"/>
              </a:spcBef>
              <a:buClr>
                <a:schemeClr val="tx1"/>
              </a:buClr>
              <a:buFont typeface="Wingdings" pitchFamily="2" charset="2"/>
              <a:buChar char="ü"/>
            </a:pPr>
            <a:r>
              <a:rPr lang="tr-TR" sz="1600" smtClean="0"/>
              <a:t>Engine applications (silicon nitride (Si3N4), silicon carbide (SiC), Zirconia (ZrO2), Alumina (Al2O3)) </a:t>
            </a:r>
            <a:endParaRPr lang="en-US" sz="1600" smtClean="0"/>
          </a:p>
          <a:p>
            <a:pPr>
              <a:lnSpc>
                <a:spcPct val="150000"/>
              </a:lnSpc>
            </a:pPr>
            <a:endParaRPr lang="en-US" sz="1600" smtClean="0"/>
          </a:p>
        </p:txBody>
      </p:sp>
      <p:pic>
        <p:nvPicPr>
          <p:cNvPr id="17413" name="Picture 12"/>
          <p:cNvPicPr>
            <a:picLocks noGrp="1" noChangeAspect="1" noChangeArrowheads="1"/>
          </p:cNvPicPr>
          <p:nvPr>
            <p:ph sz="half" idx="4294967295"/>
          </p:nvPr>
        </p:nvPicPr>
        <p:blipFill>
          <a:blip r:embed="rId2"/>
          <a:srcRect/>
          <a:stretch>
            <a:fillRect/>
          </a:stretch>
        </p:blipFill>
        <p:spPr>
          <a:xfrm>
            <a:off x="5535613" y="1752600"/>
            <a:ext cx="3608387" cy="4040188"/>
          </a:xfrm>
          <a:noFill/>
        </p:spPr>
      </p:pic>
      <p:sp>
        <p:nvSpPr>
          <p:cNvPr id="17412" name="Rectangle 8"/>
          <p:cNvSpPr>
            <a:spLocks noChangeArrowheads="1"/>
          </p:cNvSpPr>
          <p:nvPr/>
        </p:nvSpPr>
        <p:spPr bwMode="auto">
          <a:xfrm>
            <a:off x="5867400" y="5867400"/>
            <a:ext cx="3124200" cy="366713"/>
          </a:xfrm>
          <a:prstGeom prst="rect">
            <a:avLst/>
          </a:prstGeom>
          <a:noFill/>
          <a:ln w="9525">
            <a:noFill/>
            <a:miter lim="800000"/>
            <a:headEnd/>
            <a:tailEnd/>
          </a:ln>
        </p:spPr>
        <p:txBody>
          <a:bodyPr>
            <a:spAutoFit/>
          </a:bodyPr>
          <a:lstStyle/>
          <a:p>
            <a:r>
              <a:rPr lang="en-US" b="1" i="1">
                <a:solidFill>
                  <a:schemeClr val="tx2"/>
                </a:solidFill>
              </a:rPr>
              <a:t>bioceramic implants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Veri Yer Tutucusu"/>
          <p:cNvSpPr>
            <a:spLocks noGrp="1"/>
          </p:cNvSpPr>
          <p:nvPr>
            <p:ph type="dt" sz="half" idx="10"/>
          </p:nvPr>
        </p:nvSpPr>
        <p:spPr>
          <a:xfrm>
            <a:off x="0" y="6610350"/>
            <a:ext cx="990600" cy="247650"/>
          </a:xfrm>
        </p:spPr>
        <p:txBody>
          <a:bodyPr/>
          <a:lstStyle/>
          <a:p>
            <a:pPr>
              <a:defRPr/>
            </a:pPr>
            <a:fld id="{716CDC70-7997-46FB-9DA0-30DC1482E49A}" type="datetime1">
              <a:rPr lang="tr-TR"/>
              <a:pPr>
                <a:defRPr/>
              </a:pPr>
              <a:t>06.01.2018</a:t>
            </a:fld>
            <a:endParaRPr lang="en-US" dirty="0"/>
          </a:p>
        </p:txBody>
      </p:sp>
      <p:sp>
        <p:nvSpPr>
          <p:cNvPr id="15" name="14 Slayt Numarası Yer Tutucusu"/>
          <p:cNvSpPr>
            <a:spLocks noGrp="1"/>
          </p:cNvSpPr>
          <p:nvPr>
            <p:ph type="sldNum" sz="quarter" idx="12"/>
          </p:nvPr>
        </p:nvSpPr>
        <p:spPr/>
        <p:txBody>
          <a:bodyPr/>
          <a:lstStyle/>
          <a:p>
            <a:pPr>
              <a:defRPr/>
            </a:pPr>
            <a:fld id="{628696E6-D8B8-4C67-9FE2-58E4A49DC58E}" type="slidenum">
              <a:rPr lang="en-US"/>
              <a:pPr>
                <a:defRPr/>
              </a:pPr>
              <a:t>13</a:t>
            </a:fld>
            <a:endParaRPr lang="en-US"/>
          </a:p>
        </p:txBody>
      </p:sp>
      <p:sp>
        <p:nvSpPr>
          <p:cNvPr id="21506" name="Rectangle 2"/>
          <p:cNvSpPr>
            <a:spLocks noGrp="1" noChangeArrowheads="1"/>
          </p:cNvSpPr>
          <p:nvPr>
            <p:ph type="title" idx="4294967295"/>
          </p:nvPr>
        </p:nvSpPr>
        <p:spPr>
          <a:xfrm>
            <a:off x="0" y="274638"/>
            <a:ext cx="8229600" cy="1143000"/>
          </a:xfrm>
        </p:spPr>
        <p:txBody>
          <a:bodyPr>
            <a:normAutofit/>
          </a:bodyPr>
          <a:lstStyle/>
          <a:p>
            <a:pPr>
              <a:defRPr/>
            </a:pPr>
            <a:r>
              <a:rPr lang="tr-TR" i="1" kern="1200" cap="all" dirty="0">
                <a:effectLst>
                  <a:reflection blurRad="12700" stA="48000" endA="300" endPos="55000" dir="5400000" sy="-90000" algn="bl" rotWithShape="0"/>
                </a:effectLst>
              </a:rPr>
              <a:t>Classification of ceramics</a:t>
            </a:r>
            <a:endParaRPr lang="en-US" i="1" kern="1200" cap="all" dirty="0">
              <a:effectLst>
                <a:reflection blurRad="12700" stA="48000" endA="300" endPos="55000" dir="5400000" sy="-90000" algn="bl" rotWithShape="0"/>
              </a:effectLst>
            </a:endParaRPr>
          </a:p>
        </p:txBody>
      </p:sp>
      <p:sp>
        <p:nvSpPr>
          <p:cNvPr id="18435" name="Rectangle 22"/>
          <p:cNvSpPr>
            <a:spLocks noGrp="1" noChangeArrowheads="1"/>
          </p:cNvSpPr>
          <p:nvPr>
            <p:ph type="body" sz="half" idx="4294967295"/>
          </p:nvPr>
        </p:nvSpPr>
        <p:spPr>
          <a:xfrm>
            <a:off x="0" y="3962400"/>
            <a:ext cx="8229600" cy="2187575"/>
          </a:xfrm>
        </p:spPr>
        <p:txBody>
          <a:bodyPr/>
          <a:lstStyle/>
          <a:p>
            <a:endParaRPr lang="tr-TR" sz="2200" b="1" i="1" smtClean="0"/>
          </a:p>
          <a:p>
            <a:r>
              <a:rPr lang="en-US" sz="2200" b="1" i="1" smtClean="0"/>
              <a:t>Oxides:</a:t>
            </a:r>
            <a:r>
              <a:rPr lang="en-US" sz="2200" smtClean="0"/>
              <a:t> Alumina, zirconia</a:t>
            </a:r>
            <a:r>
              <a:rPr lang="tr-TR" sz="2200" smtClean="0"/>
              <a:t> </a:t>
            </a:r>
          </a:p>
          <a:p>
            <a:r>
              <a:rPr lang="en-US" sz="2200" b="1" i="1" smtClean="0"/>
              <a:t>Non-oxides:</a:t>
            </a:r>
            <a:r>
              <a:rPr lang="en-US" sz="2200" smtClean="0"/>
              <a:t> Carbides, borides, nitrides, silicides</a:t>
            </a:r>
            <a:r>
              <a:rPr lang="tr-TR" sz="2200" smtClean="0"/>
              <a:t> </a:t>
            </a:r>
          </a:p>
          <a:p>
            <a:r>
              <a:rPr lang="en-US" sz="2200" b="1" i="1" smtClean="0"/>
              <a:t>Composites:</a:t>
            </a:r>
            <a:r>
              <a:rPr lang="en-US" sz="2200" smtClean="0"/>
              <a:t> Particulate reinforced, combinations of oxides and non-oxides</a:t>
            </a:r>
            <a:r>
              <a:rPr lang="tr-TR" sz="2200" smtClean="0"/>
              <a:t> </a:t>
            </a:r>
            <a:endParaRPr lang="en-US" sz="2200" smtClean="0"/>
          </a:p>
        </p:txBody>
      </p:sp>
      <p:grpSp>
        <p:nvGrpSpPr>
          <p:cNvPr id="2" name="Group 12"/>
          <p:cNvGrpSpPr>
            <a:grpSpLocks noChangeAspect="1"/>
          </p:cNvGrpSpPr>
          <p:nvPr/>
        </p:nvGrpSpPr>
        <p:grpSpPr bwMode="auto">
          <a:xfrm>
            <a:off x="1066800" y="1584325"/>
            <a:ext cx="5276850" cy="2165350"/>
            <a:chOff x="2496" y="8625"/>
            <a:chExt cx="5037" cy="2160"/>
          </a:xfrm>
        </p:grpSpPr>
        <p:sp>
          <p:nvSpPr>
            <p:cNvPr id="18439" name="AutoShape 14"/>
            <p:cNvSpPr>
              <a:spLocks noChangeArrowheads="1"/>
            </p:cNvSpPr>
            <p:nvPr/>
          </p:nvSpPr>
          <p:spPr bwMode="auto">
            <a:xfrm>
              <a:off x="2496" y="8625"/>
              <a:ext cx="2157" cy="2160"/>
            </a:xfrm>
            <a:prstGeom prst="irregularSeal1">
              <a:avLst/>
            </a:prstGeom>
            <a:solidFill>
              <a:srgbClr val="FFFFFF"/>
            </a:solidFill>
            <a:ln w="9525">
              <a:solidFill>
                <a:srgbClr val="000000"/>
              </a:solidFill>
              <a:miter lim="800000"/>
              <a:headEnd/>
              <a:tailEnd/>
            </a:ln>
          </p:spPr>
          <p:txBody>
            <a:bodyPr/>
            <a:lstStyle/>
            <a:p>
              <a:endParaRPr lang="tr-TR" sz="1200">
                <a:latin typeface="Times New Roman" pitchFamily="18" charset="0"/>
              </a:endParaRPr>
            </a:p>
            <a:p>
              <a:r>
                <a:rPr lang="tr-TR" sz="1600"/>
                <a:t>CERAMICS</a:t>
              </a:r>
              <a:endParaRPr lang="en-US" sz="1600"/>
            </a:p>
          </p:txBody>
        </p:sp>
        <p:sp>
          <p:nvSpPr>
            <p:cNvPr id="18440" name="AutoShape 15"/>
            <p:cNvSpPr>
              <a:spLocks noChangeArrowheads="1"/>
            </p:cNvSpPr>
            <p:nvPr/>
          </p:nvSpPr>
          <p:spPr bwMode="auto">
            <a:xfrm>
              <a:off x="5085" y="9777"/>
              <a:ext cx="1230" cy="144"/>
            </a:xfrm>
            <a:prstGeom prst="rightArrow">
              <a:avLst>
                <a:gd name="adj1" fmla="val 50000"/>
                <a:gd name="adj2" fmla="val 213542"/>
              </a:avLst>
            </a:prstGeom>
            <a:solidFill>
              <a:srgbClr val="FFFFFF"/>
            </a:solidFill>
            <a:ln w="9525">
              <a:solidFill>
                <a:srgbClr val="000000"/>
              </a:solidFill>
              <a:miter lim="800000"/>
              <a:headEnd/>
              <a:tailEnd/>
            </a:ln>
          </p:spPr>
          <p:txBody>
            <a:bodyPr/>
            <a:lstStyle/>
            <a:p>
              <a:endParaRPr lang="tr-TR"/>
            </a:p>
          </p:txBody>
        </p:sp>
        <p:sp>
          <p:nvSpPr>
            <p:cNvPr id="18441" name="AutoShape 16"/>
            <p:cNvSpPr>
              <a:spLocks noChangeArrowheads="1"/>
            </p:cNvSpPr>
            <p:nvPr/>
          </p:nvSpPr>
          <p:spPr bwMode="auto">
            <a:xfrm>
              <a:off x="5085" y="10497"/>
              <a:ext cx="1230" cy="144"/>
            </a:xfrm>
            <a:prstGeom prst="rightArrow">
              <a:avLst>
                <a:gd name="adj1" fmla="val 50000"/>
                <a:gd name="adj2" fmla="val 213542"/>
              </a:avLst>
            </a:prstGeom>
            <a:solidFill>
              <a:srgbClr val="FFFFFF"/>
            </a:solidFill>
            <a:ln w="9525">
              <a:solidFill>
                <a:srgbClr val="000000"/>
              </a:solidFill>
              <a:miter lim="800000"/>
              <a:headEnd/>
              <a:tailEnd/>
            </a:ln>
          </p:spPr>
          <p:txBody>
            <a:bodyPr/>
            <a:lstStyle/>
            <a:p>
              <a:endParaRPr lang="tr-TR"/>
            </a:p>
          </p:txBody>
        </p:sp>
        <p:sp>
          <p:nvSpPr>
            <p:cNvPr id="18442" name="AutoShape 17"/>
            <p:cNvSpPr>
              <a:spLocks noChangeArrowheads="1"/>
            </p:cNvSpPr>
            <p:nvPr/>
          </p:nvSpPr>
          <p:spPr bwMode="auto">
            <a:xfrm>
              <a:off x="5085" y="9057"/>
              <a:ext cx="1230" cy="144"/>
            </a:xfrm>
            <a:prstGeom prst="rightArrow">
              <a:avLst>
                <a:gd name="adj1" fmla="val 50000"/>
                <a:gd name="adj2" fmla="val 213542"/>
              </a:avLst>
            </a:prstGeom>
            <a:solidFill>
              <a:srgbClr val="FFFFFF"/>
            </a:solidFill>
            <a:ln w="9525">
              <a:solidFill>
                <a:srgbClr val="000000"/>
              </a:solidFill>
              <a:miter lim="800000"/>
              <a:headEnd/>
              <a:tailEnd/>
            </a:ln>
          </p:spPr>
          <p:txBody>
            <a:bodyPr/>
            <a:lstStyle/>
            <a:p>
              <a:endParaRPr lang="tr-TR"/>
            </a:p>
          </p:txBody>
        </p:sp>
        <p:sp>
          <p:nvSpPr>
            <p:cNvPr id="18443" name="Text Box 18"/>
            <p:cNvSpPr txBox="1">
              <a:spLocks noChangeArrowheads="1"/>
            </p:cNvSpPr>
            <p:nvPr/>
          </p:nvSpPr>
          <p:spPr bwMode="auto">
            <a:xfrm>
              <a:off x="6381" y="8913"/>
              <a:ext cx="1152" cy="432"/>
            </a:xfrm>
            <a:prstGeom prst="rect">
              <a:avLst/>
            </a:prstGeom>
            <a:solidFill>
              <a:srgbClr val="FFFFFF"/>
            </a:solidFill>
            <a:ln w="9525">
              <a:solidFill>
                <a:srgbClr val="000000"/>
              </a:solidFill>
              <a:miter lim="800000"/>
              <a:headEnd/>
              <a:tailEnd/>
            </a:ln>
          </p:spPr>
          <p:txBody>
            <a:bodyPr/>
            <a:lstStyle/>
            <a:p>
              <a:r>
                <a:rPr lang="tr-TR" sz="1600"/>
                <a:t>Oxides</a:t>
              </a:r>
              <a:endParaRPr lang="en-US" sz="1600"/>
            </a:p>
          </p:txBody>
        </p:sp>
        <p:sp>
          <p:nvSpPr>
            <p:cNvPr id="18444" name="Text Box 19"/>
            <p:cNvSpPr txBox="1">
              <a:spLocks noChangeArrowheads="1"/>
            </p:cNvSpPr>
            <p:nvPr/>
          </p:nvSpPr>
          <p:spPr bwMode="auto">
            <a:xfrm>
              <a:off x="6381" y="9633"/>
              <a:ext cx="1152" cy="432"/>
            </a:xfrm>
            <a:prstGeom prst="rect">
              <a:avLst/>
            </a:prstGeom>
            <a:solidFill>
              <a:srgbClr val="FFFFFF"/>
            </a:solidFill>
            <a:ln w="9525">
              <a:solidFill>
                <a:srgbClr val="000000"/>
              </a:solidFill>
              <a:miter lim="800000"/>
              <a:headEnd/>
              <a:tailEnd/>
            </a:ln>
          </p:spPr>
          <p:txBody>
            <a:bodyPr/>
            <a:lstStyle/>
            <a:p>
              <a:r>
                <a:rPr lang="tr-TR" sz="1600"/>
                <a:t>Nonoxides</a:t>
              </a:r>
              <a:endParaRPr lang="en-US" sz="1600"/>
            </a:p>
          </p:txBody>
        </p:sp>
        <p:sp>
          <p:nvSpPr>
            <p:cNvPr id="18445" name="Text Box 20"/>
            <p:cNvSpPr txBox="1">
              <a:spLocks noChangeArrowheads="1"/>
            </p:cNvSpPr>
            <p:nvPr/>
          </p:nvSpPr>
          <p:spPr bwMode="auto">
            <a:xfrm>
              <a:off x="6381" y="10353"/>
              <a:ext cx="1152" cy="432"/>
            </a:xfrm>
            <a:prstGeom prst="rect">
              <a:avLst/>
            </a:prstGeom>
            <a:solidFill>
              <a:srgbClr val="FFFFFF"/>
            </a:solidFill>
            <a:ln w="9525">
              <a:solidFill>
                <a:srgbClr val="000000"/>
              </a:solidFill>
              <a:miter lim="800000"/>
              <a:headEnd/>
              <a:tailEnd/>
            </a:ln>
          </p:spPr>
          <p:txBody>
            <a:bodyPr/>
            <a:lstStyle/>
            <a:p>
              <a:r>
                <a:rPr lang="tr-TR" sz="1600">
                  <a:latin typeface="Arial Unicode MS" pitchFamily="34" charset="-128"/>
                </a:rPr>
                <a:t>Composite</a:t>
              </a:r>
              <a:endParaRPr lang="en-US" sz="1600">
                <a:latin typeface="Arial Unicode MS" pitchFamily="34" charset="-128"/>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10"/>
          </p:nvPr>
        </p:nvSpPr>
        <p:spPr>
          <a:xfrm>
            <a:off x="0" y="6381750"/>
            <a:ext cx="2133600" cy="476250"/>
          </a:xfrm>
        </p:spPr>
        <p:txBody>
          <a:bodyPr/>
          <a:lstStyle/>
          <a:p>
            <a:pPr>
              <a:defRPr/>
            </a:pPr>
            <a:fld id="{C47B4012-54B0-4884-BA4C-0DF69962EFB2}" type="datetime1">
              <a:rPr lang="tr-TR"/>
              <a:pPr>
                <a:defRPr/>
              </a:pPr>
              <a:t>06.01.2018</a:t>
            </a:fld>
            <a:endParaRPr lang="en-US" dirty="0"/>
          </a:p>
        </p:txBody>
      </p:sp>
      <p:sp>
        <p:nvSpPr>
          <p:cNvPr id="7" name="6 Slayt Numarası Yer Tutucusu"/>
          <p:cNvSpPr>
            <a:spLocks noGrp="1"/>
          </p:cNvSpPr>
          <p:nvPr>
            <p:ph type="sldNum" sz="quarter" idx="12"/>
          </p:nvPr>
        </p:nvSpPr>
        <p:spPr/>
        <p:txBody>
          <a:bodyPr/>
          <a:lstStyle/>
          <a:p>
            <a:pPr>
              <a:defRPr/>
            </a:pPr>
            <a:fld id="{6DC0D701-17BF-42E4-89C5-326C4BDC960E}" type="slidenum">
              <a:rPr lang="en-US"/>
              <a:pPr>
                <a:defRPr/>
              </a:pPr>
              <a:t>14</a:t>
            </a:fld>
            <a:endParaRPr lang="en-US"/>
          </a:p>
        </p:txBody>
      </p:sp>
      <p:sp>
        <p:nvSpPr>
          <p:cNvPr id="24578" name="Rectangle 2"/>
          <p:cNvSpPr>
            <a:spLocks noGrp="1" noChangeArrowheads="1"/>
          </p:cNvSpPr>
          <p:nvPr>
            <p:ph type="title" idx="4294967295"/>
          </p:nvPr>
        </p:nvSpPr>
        <p:spPr>
          <a:xfrm>
            <a:off x="536575" y="274638"/>
            <a:ext cx="8607425" cy="1143000"/>
          </a:xfrm>
        </p:spPr>
        <p:txBody>
          <a:bodyPr>
            <a:normAutofit/>
          </a:bodyPr>
          <a:lstStyle/>
          <a:p>
            <a:pPr>
              <a:defRPr/>
            </a:pPr>
            <a:r>
              <a:rPr lang="tr-TR" i="1" kern="1200" cap="all" dirty="0">
                <a:effectLst>
                  <a:reflection blurRad="12700" stA="48000" endA="300" endPos="55000" dir="5400000" sy="-90000" algn="bl" rotWithShape="0"/>
                </a:effectLst>
              </a:rPr>
              <a:t>Classification of ceramics</a:t>
            </a:r>
            <a:endParaRPr lang="en-US" i="1" kern="1200" cap="all" dirty="0">
              <a:effectLst>
                <a:reflection blurRad="12700" stA="48000" endA="300" endPos="55000" dir="5400000" sy="-90000" algn="bl" rotWithShape="0"/>
              </a:effectLst>
            </a:endParaRPr>
          </a:p>
        </p:txBody>
      </p:sp>
      <p:sp>
        <p:nvSpPr>
          <p:cNvPr id="19459" name="Rectangle 3"/>
          <p:cNvSpPr>
            <a:spLocks noGrp="1" noChangeArrowheads="1"/>
          </p:cNvSpPr>
          <p:nvPr>
            <p:ph type="body" sz="half" idx="4294967295"/>
          </p:nvPr>
        </p:nvSpPr>
        <p:spPr>
          <a:xfrm>
            <a:off x="0" y="1554163"/>
            <a:ext cx="4262438" cy="4518025"/>
          </a:xfrm>
        </p:spPr>
        <p:txBody>
          <a:bodyPr>
            <a:normAutofit/>
          </a:bodyPr>
          <a:lstStyle/>
          <a:p>
            <a:pPr>
              <a:lnSpc>
                <a:spcPct val="150000"/>
              </a:lnSpc>
            </a:pPr>
            <a:r>
              <a:rPr lang="en-US" sz="2000" b="1" i="1" smtClean="0"/>
              <a:t>Oxide Ceramics</a:t>
            </a:r>
            <a:r>
              <a:rPr lang="tr-TR" sz="2000" b="1" i="1" smtClean="0"/>
              <a:t>:</a:t>
            </a:r>
            <a:r>
              <a:rPr lang="tr-TR" sz="1600" b="1" smtClean="0"/>
              <a:t> </a:t>
            </a:r>
          </a:p>
          <a:p>
            <a:pPr>
              <a:lnSpc>
                <a:spcPct val="150000"/>
              </a:lnSpc>
              <a:buClr>
                <a:schemeClr val="tx1"/>
              </a:buClr>
              <a:buFont typeface="Wingdings" pitchFamily="2" charset="2"/>
              <a:buChar char="Ø"/>
            </a:pPr>
            <a:r>
              <a:rPr lang="en-US" sz="1800" smtClean="0"/>
              <a:t>Oxidation resistant</a:t>
            </a:r>
            <a:endParaRPr lang="tr-TR" sz="1800" smtClean="0"/>
          </a:p>
          <a:p>
            <a:pPr>
              <a:lnSpc>
                <a:spcPct val="150000"/>
              </a:lnSpc>
              <a:buClr>
                <a:schemeClr val="tx1"/>
              </a:buClr>
              <a:buFont typeface="Wingdings" pitchFamily="2" charset="2"/>
              <a:buChar char="Ø"/>
            </a:pPr>
            <a:r>
              <a:rPr lang="en-US" sz="1800" smtClean="0"/>
              <a:t>chemically inert</a:t>
            </a:r>
            <a:endParaRPr lang="tr-TR" sz="1800" smtClean="0"/>
          </a:p>
          <a:p>
            <a:pPr>
              <a:lnSpc>
                <a:spcPct val="150000"/>
              </a:lnSpc>
              <a:buClr>
                <a:schemeClr val="tx1"/>
              </a:buClr>
              <a:buFont typeface="Wingdings" pitchFamily="2" charset="2"/>
              <a:buChar char="Ø"/>
            </a:pPr>
            <a:r>
              <a:rPr lang="en-US" sz="1800" smtClean="0"/>
              <a:t>electrically insulating</a:t>
            </a:r>
            <a:endParaRPr lang="tr-TR" sz="1800" smtClean="0"/>
          </a:p>
          <a:p>
            <a:pPr>
              <a:lnSpc>
                <a:spcPct val="150000"/>
              </a:lnSpc>
              <a:buClr>
                <a:schemeClr val="tx1"/>
              </a:buClr>
              <a:buFont typeface="Wingdings" pitchFamily="2" charset="2"/>
              <a:buChar char="Ø"/>
            </a:pPr>
            <a:r>
              <a:rPr lang="en-US" sz="1800" smtClean="0"/>
              <a:t>generally low thermal conductivity</a:t>
            </a:r>
            <a:endParaRPr lang="tr-TR" sz="1800" smtClean="0"/>
          </a:p>
          <a:p>
            <a:pPr>
              <a:lnSpc>
                <a:spcPct val="150000"/>
              </a:lnSpc>
              <a:buClr>
                <a:schemeClr val="tx1"/>
              </a:buClr>
              <a:buFont typeface="Wingdings" pitchFamily="2" charset="2"/>
              <a:buChar char="Ø"/>
            </a:pPr>
            <a:r>
              <a:rPr lang="en-US" sz="1800" smtClean="0"/>
              <a:t>slightly complex manufacturing</a:t>
            </a:r>
            <a:endParaRPr lang="tr-TR" sz="1800" smtClean="0"/>
          </a:p>
          <a:p>
            <a:pPr>
              <a:lnSpc>
                <a:spcPct val="150000"/>
              </a:lnSpc>
              <a:buClr>
                <a:schemeClr val="tx1"/>
              </a:buClr>
              <a:buFont typeface="Wingdings" pitchFamily="2" charset="2"/>
              <a:buChar char="Ø"/>
            </a:pPr>
            <a:r>
              <a:rPr lang="en-US" sz="1800" smtClean="0"/>
              <a:t>low cost for alumina</a:t>
            </a:r>
            <a:endParaRPr lang="tr-TR" sz="1800" smtClean="0"/>
          </a:p>
          <a:p>
            <a:pPr>
              <a:lnSpc>
                <a:spcPct val="150000"/>
              </a:lnSpc>
              <a:buClr>
                <a:schemeClr val="tx1"/>
              </a:buClr>
              <a:buFont typeface="Wingdings" pitchFamily="2" charset="2"/>
              <a:buChar char="Ø"/>
            </a:pPr>
            <a:r>
              <a:rPr lang="en-US" sz="1800" smtClean="0"/>
              <a:t>more comple</a:t>
            </a:r>
            <a:r>
              <a:rPr lang="tr-TR" sz="1800" smtClean="0"/>
              <a:t>x </a:t>
            </a:r>
            <a:r>
              <a:rPr lang="en-US" sz="1800" smtClean="0"/>
              <a:t>manufacturing</a:t>
            </a:r>
            <a:endParaRPr lang="tr-TR" sz="1800" smtClean="0"/>
          </a:p>
          <a:p>
            <a:pPr>
              <a:lnSpc>
                <a:spcPct val="150000"/>
              </a:lnSpc>
              <a:buClr>
                <a:schemeClr val="tx1"/>
              </a:buClr>
              <a:buFont typeface="Wingdings" pitchFamily="2" charset="2"/>
              <a:buNone/>
            </a:pPr>
            <a:r>
              <a:rPr lang="en-US" sz="1800" smtClean="0"/>
              <a:t>higher cost for</a:t>
            </a:r>
            <a:r>
              <a:rPr lang="tr-TR" sz="1800" smtClean="0"/>
              <a:t> </a:t>
            </a:r>
            <a:r>
              <a:rPr lang="en-US" sz="1800" smtClean="0"/>
              <a:t>zirconia.</a:t>
            </a:r>
            <a:endParaRPr lang="tr-TR" sz="1800" smtClean="0"/>
          </a:p>
          <a:p>
            <a:endParaRPr lang="tr-TR" sz="1800" smtClean="0"/>
          </a:p>
        </p:txBody>
      </p:sp>
      <p:pic>
        <p:nvPicPr>
          <p:cNvPr id="19460" name="Picture 5"/>
          <p:cNvPicPr>
            <a:picLocks noGrp="1" noChangeAspect="1" noChangeArrowheads="1"/>
          </p:cNvPicPr>
          <p:nvPr>
            <p:ph sz="half" idx="4294967295"/>
          </p:nvPr>
        </p:nvPicPr>
        <p:blipFill>
          <a:blip r:embed="rId2"/>
          <a:srcRect/>
          <a:stretch>
            <a:fillRect/>
          </a:stretch>
        </p:blipFill>
        <p:spPr>
          <a:xfrm>
            <a:off x="5324475" y="1600200"/>
            <a:ext cx="3819525" cy="4525963"/>
          </a:xfrm>
        </p:spPr>
      </p:pic>
      <p:sp>
        <p:nvSpPr>
          <p:cNvPr id="19461" name="Rectangle 7"/>
          <p:cNvSpPr>
            <a:spLocks noChangeArrowheads="1"/>
          </p:cNvSpPr>
          <p:nvPr/>
        </p:nvSpPr>
        <p:spPr bwMode="auto">
          <a:xfrm>
            <a:off x="6096000" y="6019800"/>
            <a:ext cx="1047750" cy="366713"/>
          </a:xfrm>
          <a:prstGeom prst="rect">
            <a:avLst/>
          </a:prstGeom>
          <a:noFill/>
          <a:ln w="9525">
            <a:noFill/>
            <a:miter lim="800000"/>
            <a:headEnd/>
            <a:tailEnd/>
          </a:ln>
        </p:spPr>
        <p:txBody>
          <a:bodyPr wrap="none">
            <a:spAutoFit/>
          </a:bodyPr>
          <a:lstStyle/>
          <a:p>
            <a:r>
              <a:rPr lang="en-US" b="1" i="1">
                <a:solidFill>
                  <a:schemeClr val="tx2"/>
                </a:solidFill>
              </a:rPr>
              <a:t>zirconia</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10"/>
          </p:nvPr>
        </p:nvSpPr>
        <p:spPr>
          <a:xfrm>
            <a:off x="0" y="6381750"/>
            <a:ext cx="2133600" cy="476250"/>
          </a:xfrm>
        </p:spPr>
        <p:txBody>
          <a:bodyPr/>
          <a:lstStyle/>
          <a:p>
            <a:pPr>
              <a:defRPr/>
            </a:pPr>
            <a:fld id="{CF039D2F-F56D-4FD2-B14B-080812118557}" type="datetime1">
              <a:rPr lang="tr-TR"/>
              <a:pPr>
                <a:defRPr/>
              </a:pPr>
              <a:t>06.01.2018</a:t>
            </a:fld>
            <a:endParaRPr lang="en-US" dirty="0"/>
          </a:p>
        </p:txBody>
      </p:sp>
      <p:sp>
        <p:nvSpPr>
          <p:cNvPr id="7" name="6 Slayt Numarası Yer Tutucusu"/>
          <p:cNvSpPr>
            <a:spLocks noGrp="1"/>
          </p:cNvSpPr>
          <p:nvPr>
            <p:ph type="sldNum" sz="quarter" idx="12"/>
          </p:nvPr>
        </p:nvSpPr>
        <p:spPr/>
        <p:txBody>
          <a:bodyPr/>
          <a:lstStyle/>
          <a:p>
            <a:pPr>
              <a:defRPr/>
            </a:pPr>
            <a:fld id="{37F4AE77-9B4C-4A71-9C89-6CC09971CD99}" type="slidenum">
              <a:rPr lang="en-US"/>
              <a:pPr>
                <a:defRPr/>
              </a:pPr>
              <a:t>15</a:t>
            </a:fld>
            <a:endParaRPr lang="en-US"/>
          </a:p>
        </p:txBody>
      </p:sp>
      <p:sp>
        <p:nvSpPr>
          <p:cNvPr id="38914" name="Rectangle 2"/>
          <p:cNvSpPr>
            <a:spLocks noGrp="1" noChangeArrowheads="1"/>
          </p:cNvSpPr>
          <p:nvPr>
            <p:ph type="title" idx="4294967295"/>
          </p:nvPr>
        </p:nvSpPr>
        <p:spPr>
          <a:xfrm>
            <a:off x="536575" y="274638"/>
            <a:ext cx="8607425" cy="1143000"/>
          </a:xfrm>
        </p:spPr>
        <p:txBody>
          <a:bodyPr>
            <a:normAutofit/>
          </a:bodyPr>
          <a:lstStyle/>
          <a:p>
            <a:pPr>
              <a:defRPr/>
            </a:pPr>
            <a:r>
              <a:rPr lang="tr-TR" i="1" kern="1200" cap="all" dirty="0">
                <a:effectLst>
                  <a:reflection blurRad="12700" stA="48000" endA="300" endPos="55000" dir="5400000" sy="-90000" algn="bl" rotWithShape="0"/>
                </a:effectLst>
              </a:rPr>
              <a:t>Classification of ceramics</a:t>
            </a:r>
            <a:endParaRPr lang="en-US" i="1" kern="1200" cap="all" dirty="0">
              <a:effectLst>
                <a:reflection blurRad="12700" stA="48000" endA="300" endPos="55000" dir="5400000" sy="-90000" algn="bl" rotWithShape="0"/>
              </a:effectLst>
            </a:endParaRPr>
          </a:p>
        </p:txBody>
      </p:sp>
      <p:sp>
        <p:nvSpPr>
          <p:cNvPr id="20483" name="Rectangle 3"/>
          <p:cNvSpPr>
            <a:spLocks noGrp="1" noChangeArrowheads="1"/>
          </p:cNvSpPr>
          <p:nvPr>
            <p:ph type="body" sz="half" idx="4294967295"/>
          </p:nvPr>
        </p:nvSpPr>
        <p:spPr>
          <a:xfrm>
            <a:off x="0" y="1554163"/>
            <a:ext cx="4262438" cy="4518025"/>
          </a:xfrm>
        </p:spPr>
        <p:txBody>
          <a:bodyPr/>
          <a:lstStyle/>
          <a:p>
            <a:pPr>
              <a:lnSpc>
                <a:spcPct val="150000"/>
              </a:lnSpc>
            </a:pPr>
            <a:r>
              <a:rPr lang="en-US" sz="2000" b="1" i="1" smtClean="0"/>
              <a:t>Non-Oxide Ceramics</a:t>
            </a:r>
            <a:r>
              <a:rPr lang="tr-TR" sz="2000" b="1" i="1" smtClean="0"/>
              <a:t>:</a:t>
            </a:r>
            <a:r>
              <a:rPr lang="tr-TR" sz="1800" b="1" i="1" smtClean="0"/>
              <a:t> </a:t>
            </a:r>
          </a:p>
          <a:p>
            <a:pPr>
              <a:lnSpc>
                <a:spcPct val="150000"/>
              </a:lnSpc>
              <a:buClr>
                <a:schemeClr val="tx1"/>
              </a:buClr>
              <a:buFont typeface="Wingdings" pitchFamily="2" charset="2"/>
              <a:buChar char="Ø"/>
            </a:pPr>
            <a:r>
              <a:rPr lang="en-US" sz="1800" smtClean="0"/>
              <a:t>Low oxidation resistance</a:t>
            </a:r>
            <a:endParaRPr lang="tr-TR" sz="1800" smtClean="0"/>
          </a:p>
          <a:p>
            <a:pPr>
              <a:lnSpc>
                <a:spcPct val="150000"/>
              </a:lnSpc>
              <a:buClr>
                <a:schemeClr val="tx1"/>
              </a:buClr>
              <a:buFont typeface="Wingdings" pitchFamily="2" charset="2"/>
              <a:buChar char="Ø"/>
            </a:pPr>
            <a:r>
              <a:rPr lang="en-US" sz="1800" smtClean="0"/>
              <a:t>extreme hardness</a:t>
            </a:r>
            <a:endParaRPr lang="tr-TR" sz="1800" smtClean="0"/>
          </a:p>
          <a:p>
            <a:pPr>
              <a:lnSpc>
                <a:spcPct val="150000"/>
              </a:lnSpc>
              <a:buClr>
                <a:schemeClr val="tx1"/>
              </a:buClr>
              <a:buFont typeface="Wingdings" pitchFamily="2" charset="2"/>
              <a:buChar char="Ø"/>
            </a:pPr>
            <a:r>
              <a:rPr lang="en-US" sz="1800" smtClean="0"/>
              <a:t>chemically inert</a:t>
            </a:r>
            <a:endParaRPr lang="tr-TR" sz="1800" smtClean="0"/>
          </a:p>
          <a:p>
            <a:pPr>
              <a:lnSpc>
                <a:spcPct val="150000"/>
              </a:lnSpc>
              <a:buClr>
                <a:schemeClr val="tx1"/>
              </a:buClr>
              <a:buFont typeface="Wingdings" pitchFamily="2" charset="2"/>
              <a:buChar char="Ø"/>
            </a:pPr>
            <a:r>
              <a:rPr lang="en-US" sz="1800" smtClean="0"/>
              <a:t>high thermal conductivit</a:t>
            </a:r>
            <a:r>
              <a:rPr lang="tr-TR" sz="1800" smtClean="0"/>
              <a:t>y</a:t>
            </a:r>
          </a:p>
          <a:p>
            <a:pPr>
              <a:lnSpc>
                <a:spcPct val="150000"/>
              </a:lnSpc>
              <a:buClr>
                <a:schemeClr val="tx1"/>
              </a:buClr>
              <a:buFont typeface="Wingdings" pitchFamily="2" charset="2"/>
              <a:buChar char="Ø"/>
            </a:pPr>
            <a:r>
              <a:rPr lang="en-US" sz="1800" smtClean="0"/>
              <a:t>electrically conducting</a:t>
            </a:r>
            <a:endParaRPr lang="tr-TR" sz="1800" smtClean="0"/>
          </a:p>
          <a:p>
            <a:pPr>
              <a:lnSpc>
                <a:spcPct val="150000"/>
              </a:lnSpc>
              <a:buClr>
                <a:schemeClr val="tx1"/>
              </a:buClr>
              <a:buFont typeface="Wingdings" pitchFamily="2" charset="2"/>
              <a:buChar char="Ø"/>
            </a:pPr>
            <a:r>
              <a:rPr lang="en-US" sz="1800" smtClean="0"/>
              <a:t>difficult energy dependent manufacturing and high cost.</a:t>
            </a:r>
            <a:endParaRPr lang="tr-TR" sz="1800" smtClean="0"/>
          </a:p>
          <a:p>
            <a:pPr>
              <a:lnSpc>
                <a:spcPct val="150000"/>
              </a:lnSpc>
            </a:pPr>
            <a:endParaRPr lang="tr-TR" sz="1800" smtClean="0"/>
          </a:p>
          <a:p>
            <a:pPr>
              <a:lnSpc>
                <a:spcPct val="90000"/>
              </a:lnSpc>
            </a:pPr>
            <a:endParaRPr lang="en-US" sz="1800" smtClean="0"/>
          </a:p>
        </p:txBody>
      </p:sp>
      <p:pic>
        <p:nvPicPr>
          <p:cNvPr id="20484" name="Picture 5"/>
          <p:cNvPicPr>
            <a:picLocks noGrp="1" noChangeAspect="1" noChangeArrowheads="1"/>
          </p:cNvPicPr>
          <p:nvPr>
            <p:ph sz="half" idx="4294967295"/>
          </p:nvPr>
        </p:nvPicPr>
        <p:blipFill>
          <a:blip r:embed="rId2"/>
          <a:srcRect/>
          <a:stretch>
            <a:fillRect/>
          </a:stretch>
        </p:blipFill>
        <p:spPr>
          <a:xfrm>
            <a:off x="5324475" y="1600200"/>
            <a:ext cx="3819525" cy="3963988"/>
          </a:xfrm>
        </p:spPr>
      </p:pic>
      <p:sp>
        <p:nvSpPr>
          <p:cNvPr id="20485" name="Rectangle 6"/>
          <p:cNvSpPr>
            <a:spLocks noChangeArrowheads="1"/>
          </p:cNvSpPr>
          <p:nvPr/>
        </p:nvSpPr>
        <p:spPr bwMode="auto">
          <a:xfrm>
            <a:off x="4572000" y="5502275"/>
            <a:ext cx="4343400" cy="369888"/>
          </a:xfrm>
          <a:prstGeom prst="rect">
            <a:avLst/>
          </a:prstGeom>
          <a:noFill/>
          <a:ln w="9525">
            <a:noFill/>
            <a:miter lim="800000"/>
            <a:headEnd/>
            <a:tailEnd/>
          </a:ln>
        </p:spPr>
        <p:txBody>
          <a:bodyPr anchor="ctr">
            <a:spAutoFit/>
          </a:bodyPr>
          <a:lstStyle/>
          <a:p>
            <a:r>
              <a:rPr lang="tr-TR">
                <a:solidFill>
                  <a:schemeClr val="tx2"/>
                </a:solidFill>
              </a:rPr>
              <a:t>Silicon carbide cermic foam filter (CFS) </a:t>
            </a:r>
            <a:endParaRPr lang="en-US">
              <a:solidFill>
                <a:schemeClr val="tx2"/>
              </a:solidFill>
            </a:endParaRPr>
          </a:p>
        </p:txBody>
      </p:sp>
      <p:sp>
        <p:nvSpPr>
          <p:cNvPr id="20488" name="Rectangle 7"/>
          <p:cNvSpPr>
            <a:spLocks noChangeArrowheads="1"/>
          </p:cNvSpPr>
          <p:nvPr/>
        </p:nvSpPr>
        <p:spPr bwMode="auto">
          <a:xfrm>
            <a:off x="4343400" y="5867400"/>
            <a:ext cx="4572000" cy="549275"/>
          </a:xfrm>
          <a:prstGeom prst="rect">
            <a:avLst/>
          </a:prstGeom>
          <a:noFill/>
          <a:ln w="9525">
            <a:noFill/>
            <a:miter lim="800000"/>
            <a:headEnd/>
            <a:tailEnd/>
          </a:ln>
        </p:spPr>
        <p:txBody>
          <a:bodyPr>
            <a:spAutoFit/>
          </a:bodyPr>
          <a:lstStyle/>
          <a:p>
            <a:r>
              <a:rPr lang="en-US" sz="1000" u="sng">
                <a:solidFill>
                  <a:schemeClr val="tx2"/>
                </a:solidFill>
              </a:rPr>
              <a:t>http://images.google.com.tr/imgres?imgurl=http://www.made-in-china.com/image/2f0j00avNtpdFnLThyM/Silicon-Carbide-Ceramic-Foam-Filter-CFS-.jpg&amp;imgrefurl</a:t>
            </a:r>
            <a:endParaRPr lang="tr-TR" sz="1000">
              <a:solidFill>
                <a:schemeClr val="tx2"/>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10"/>
          </p:nvPr>
        </p:nvSpPr>
        <p:spPr>
          <a:xfrm>
            <a:off x="0" y="6381750"/>
            <a:ext cx="2133600" cy="476250"/>
          </a:xfrm>
        </p:spPr>
        <p:txBody>
          <a:bodyPr/>
          <a:lstStyle/>
          <a:p>
            <a:pPr>
              <a:defRPr/>
            </a:pPr>
            <a:fld id="{C4F0A84D-9DED-43AE-BD48-F1A0565DCF81}" type="datetime1">
              <a:rPr lang="tr-TR"/>
              <a:pPr>
                <a:defRPr/>
              </a:pPr>
              <a:t>06.01.2018</a:t>
            </a:fld>
            <a:endParaRPr lang="en-US" dirty="0"/>
          </a:p>
        </p:txBody>
      </p:sp>
      <p:sp>
        <p:nvSpPr>
          <p:cNvPr id="7" name="6 Slayt Numarası Yer Tutucusu"/>
          <p:cNvSpPr>
            <a:spLocks noGrp="1"/>
          </p:cNvSpPr>
          <p:nvPr>
            <p:ph type="sldNum" sz="quarter" idx="12"/>
          </p:nvPr>
        </p:nvSpPr>
        <p:spPr/>
        <p:txBody>
          <a:bodyPr/>
          <a:lstStyle/>
          <a:p>
            <a:pPr>
              <a:defRPr/>
            </a:pPr>
            <a:fld id="{E5290F02-2DA2-44E9-B431-F58F1916E56C}" type="slidenum">
              <a:rPr lang="en-US"/>
              <a:pPr>
                <a:defRPr/>
              </a:pPr>
              <a:t>16</a:t>
            </a:fld>
            <a:endParaRPr lang="en-US" dirty="0"/>
          </a:p>
        </p:txBody>
      </p:sp>
      <p:sp>
        <p:nvSpPr>
          <p:cNvPr id="41991" name="Rectangle 7"/>
          <p:cNvSpPr>
            <a:spLocks noGrp="1" noChangeArrowheads="1"/>
          </p:cNvSpPr>
          <p:nvPr>
            <p:ph type="title" idx="4294967295"/>
          </p:nvPr>
        </p:nvSpPr>
        <p:spPr>
          <a:xfrm>
            <a:off x="612775" y="274638"/>
            <a:ext cx="8531225" cy="1143000"/>
          </a:xfrm>
        </p:spPr>
        <p:txBody>
          <a:bodyPr>
            <a:normAutofit/>
          </a:bodyPr>
          <a:lstStyle/>
          <a:p>
            <a:pPr>
              <a:defRPr/>
            </a:pPr>
            <a:r>
              <a:rPr lang="tr-TR" i="1" kern="1200" cap="all" dirty="0">
                <a:effectLst>
                  <a:reflection blurRad="12700" stA="48000" endA="300" endPos="55000" dir="5400000" sy="-90000" algn="bl" rotWithShape="0"/>
                </a:effectLst>
              </a:rPr>
              <a:t>Classification of ceramics</a:t>
            </a:r>
            <a:endParaRPr lang="en-US" i="1" kern="1200" cap="all" dirty="0">
              <a:effectLst>
                <a:reflection blurRad="12700" stA="48000" endA="300" endPos="55000" dir="5400000" sy="-90000" algn="bl" rotWithShape="0"/>
              </a:effectLst>
            </a:endParaRPr>
          </a:p>
        </p:txBody>
      </p:sp>
      <p:sp>
        <p:nvSpPr>
          <p:cNvPr id="21507" name="Rectangle 3"/>
          <p:cNvSpPr>
            <a:spLocks noGrp="1" noChangeArrowheads="1"/>
          </p:cNvSpPr>
          <p:nvPr>
            <p:ph type="body" sz="half" idx="4294967295"/>
          </p:nvPr>
        </p:nvSpPr>
        <p:spPr>
          <a:xfrm>
            <a:off x="0" y="1447800"/>
            <a:ext cx="3962400" cy="4525963"/>
          </a:xfrm>
        </p:spPr>
        <p:txBody>
          <a:bodyPr>
            <a:normAutofit/>
          </a:bodyPr>
          <a:lstStyle/>
          <a:p>
            <a:pPr>
              <a:lnSpc>
                <a:spcPct val="150000"/>
              </a:lnSpc>
            </a:pPr>
            <a:r>
              <a:rPr lang="en-US" sz="2000" b="1" i="1" smtClean="0"/>
              <a:t>Ceramic-Based Composites</a:t>
            </a:r>
            <a:r>
              <a:rPr lang="tr-TR" sz="2000" b="1" smtClean="0"/>
              <a:t>:</a:t>
            </a:r>
            <a:endParaRPr lang="tr-TR" sz="1800" b="1" smtClean="0"/>
          </a:p>
          <a:p>
            <a:pPr>
              <a:lnSpc>
                <a:spcPct val="150000"/>
              </a:lnSpc>
              <a:buClr>
                <a:schemeClr val="tx1"/>
              </a:buClr>
              <a:buFont typeface="Wingdings" pitchFamily="2" charset="2"/>
              <a:buChar char="Ø"/>
            </a:pPr>
            <a:r>
              <a:rPr lang="en-US" sz="1800" smtClean="0"/>
              <a:t>Toughness</a:t>
            </a:r>
            <a:endParaRPr lang="tr-TR" sz="1800" smtClean="0"/>
          </a:p>
          <a:p>
            <a:pPr>
              <a:lnSpc>
                <a:spcPct val="150000"/>
              </a:lnSpc>
              <a:buClr>
                <a:schemeClr val="tx1"/>
              </a:buClr>
              <a:buFont typeface="Wingdings" pitchFamily="2" charset="2"/>
              <a:buChar char="Ø"/>
            </a:pPr>
            <a:r>
              <a:rPr lang="en-US" sz="1800" smtClean="0"/>
              <a:t>low and high oxidation resistance (type related)</a:t>
            </a:r>
            <a:endParaRPr lang="tr-TR" sz="1800" smtClean="0"/>
          </a:p>
          <a:p>
            <a:pPr>
              <a:lnSpc>
                <a:spcPct val="150000"/>
              </a:lnSpc>
              <a:buClr>
                <a:schemeClr val="tx1"/>
              </a:buClr>
              <a:buFont typeface="Wingdings" pitchFamily="2" charset="2"/>
              <a:buChar char="Ø"/>
            </a:pPr>
            <a:r>
              <a:rPr lang="en-US" sz="1800" smtClean="0"/>
              <a:t>variable thermal and electrical conductivity</a:t>
            </a:r>
            <a:endParaRPr lang="tr-TR" sz="1800" smtClean="0"/>
          </a:p>
          <a:p>
            <a:pPr>
              <a:lnSpc>
                <a:spcPct val="150000"/>
              </a:lnSpc>
              <a:buClr>
                <a:schemeClr val="tx1"/>
              </a:buClr>
              <a:buFont typeface="Wingdings" pitchFamily="2" charset="2"/>
              <a:buChar char="Ø"/>
            </a:pPr>
            <a:r>
              <a:rPr lang="en-US" sz="1800" smtClean="0"/>
              <a:t>complex manufacturing processes</a:t>
            </a:r>
            <a:endParaRPr lang="tr-TR" sz="1800" smtClean="0"/>
          </a:p>
          <a:p>
            <a:pPr>
              <a:lnSpc>
                <a:spcPct val="150000"/>
              </a:lnSpc>
              <a:buClr>
                <a:schemeClr val="tx1"/>
              </a:buClr>
              <a:buFont typeface="Wingdings" pitchFamily="2" charset="2"/>
              <a:buChar char="Ø"/>
            </a:pPr>
            <a:r>
              <a:rPr lang="en-US" sz="1800" smtClean="0"/>
              <a:t>high cost.</a:t>
            </a:r>
          </a:p>
          <a:p>
            <a:pPr>
              <a:lnSpc>
                <a:spcPct val="150000"/>
              </a:lnSpc>
            </a:pPr>
            <a:endParaRPr lang="en-US" sz="2800" smtClean="0"/>
          </a:p>
        </p:txBody>
      </p:sp>
      <p:pic>
        <p:nvPicPr>
          <p:cNvPr id="21508" name="Picture 8"/>
          <p:cNvPicPr>
            <a:picLocks noGrp="1" noChangeAspect="1" noChangeArrowheads="1"/>
          </p:cNvPicPr>
          <p:nvPr>
            <p:ph sz="half" idx="4294967295"/>
          </p:nvPr>
        </p:nvPicPr>
        <p:blipFill>
          <a:blip r:embed="rId2"/>
          <a:srcRect/>
          <a:stretch>
            <a:fillRect/>
          </a:stretch>
        </p:blipFill>
        <p:spPr>
          <a:xfrm>
            <a:off x="5105400" y="1524000"/>
            <a:ext cx="4038600" cy="3962400"/>
          </a:xfrm>
        </p:spPr>
      </p:pic>
      <p:sp>
        <p:nvSpPr>
          <p:cNvPr id="21509" name="Rectangle 9"/>
          <p:cNvSpPr>
            <a:spLocks noChangeArrowheads="1"/>
          </p:cNvSpPr>
          <p:nvPr/>
        </p:nvSpPr>
        <p:spPr bwMode="auto">
          <a:xfrm>
            <a:off x="4495800" y="5486400"/>
            <a:ext cx="4570413" cy="369888"/>
          </a:xfrm>
          <a:prstGeom prst="rect">
            <a:avLst/>
          </a:prstGeom>
          <a:noFill/>
          <a:ln w="9525">
            <a:noFill/>
            <a:miter lim="800000"/>
            <a:headEnd/>
            <a:tailEnd/>
          </a:ln>
        </p:spPr>
        <p:txBody>
          <a:bodyPr wrap="none" anchor="ctr">
            <a:spAutoFit/>
          </a:bodyPr>
          <a:lstStyle/>
          <a:p>
            <a:r>
              <a:rPr lang="en-US" b="1" i="1">
                <a:solidFill>
                  <a:schemeClr val="tx2"/>
                </a:solidFill>
              </a:rPr>
              <a:t>Ceramic Matrix Composite (CMC) rotor</a:t>
            </a:r>
            <a:r>
              <a:rPr lang="tr-TR" b="1" i="1">
                <a:solidFill>
                  <a:schemeClr val="tx2"/>
                </a:solidFill>
              </a:rPr>
              <a:t> </a:t>
            </a:r>
            <a:r>
              <a:rPr lang="en-US">
                <a:solidFill>
                  <a:schemeClr val="tx2"/>
                </a:solidFill>
              </a:rPr>
              <a:t> </a:t>
            </a:r>
          </a:p>
        </p:txBody>
      </p:sp>
      <p:sp>
        <p:nvSpPr>
          <p:cNvPr id="21512" name="Rectangle 7"/>
          <p:cNvSpPr>
            <a:spLocks noChangeArrowheads="1"/>
          </p:cNvSpPr>
          <p:nvPr/>
        </p:nvSpPr>
        <p:spPr bwMode="auto">
          <a:xfrm>
            <a:off x="4267200" y="5867400"/>
            <a:ext cx="4572000" cy="549275"/>
          </a:xfrm>
          <a:prstGeom prst="rect">
            <a:avLst/>
          </a:prstGeom>
          <a:noFill/>
          <a:ln w="9525">
            <a:noFill/>
            <a:miter lim="800000"/>
            <a:headEnd/>
            <a:tailEnd/>
          </a:ln>
        </p:spPr>
        <p:txBody>
          <a:bodyPr>
            <a:spAutoFit/>
          </a:bodyPr>
          <a:lstStyle/>
          <a:p>
            <a:r>
              <a:rPr lang="en-US" sz="1000" u="sng">
                <a:solidFill>
                  <a:schemeClr val="tx2"/>
                </a:solidFill>
              </a:rPr>
              <a:t>http://images.google.com.tr/imgres?imgurl=http://www.oppracing.com/images/cmsuploads/Large_Images/braketech%2520cmc%2520rotor%2520oppracing%2520cbr1000rr.jpg&amp;imgrefurl</a:t>
            </a:r>
            <a:r>
              <a:rPr lang="en-US" sz="1000">
                <a:solidFill>
                  <a:schemeClr val="tx2"/>
                </a:solidFill>
              </a:rPr>
              <a:t> </a:t>
            </a:r>
            <a:endParaRPr lang="tr-TR" sz="1000">
              <a:solidFill>
                <a:schemeClr val="tx2"/>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GB" b="1" dirty="0" smtClean="0">
                <a:solidFill>
                  <a:srgbClr val="FF0000"/>
                </a:solidFill>
                <a:effectLst>
                  <a:outerShdw blurRad="38100" dist="38100" dir="2700000" algn="tl">
                    <a:srgbClr val="000000">
                      <a:alpha val="43137"/>
                    </a:srgbClr>
                  </a:outerShdw>
                </a:effectLst>
              </a:rPr>
              <a:t>Structures of Ceramics</a:t>
            </a:r>
            <a:endParaRPr lang="en-GB"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990600"/>
            <a:ext cx="8229600" cy="5562600"/>
          </a:xfrm>
        </p:spPr>
        <p:txBody>
          <a:bodyPr>
            <a:normAutofit fontScale="77500" lnSpcReduction="20000"/>
          </a:bodyPr>
          <a:lstStyle/>
          <a:p>
            <a:pPr>
              <a:buNone/>
            </a:pPr>
            <a:r>
              <a:rPr lang="en-GB" dirty="0" smtClean="0"/>
              <a:t>Most of ceramics have crystalline structures. They are made  by two or more elements. Structure of ceramics is complex than metals. The ceramic material is formed due to ionic bonding between two elements resulting Columbic force of attraction between negatively charged ( non-metal) ions called anions and positively charged (metal) ions called cations.</a:t>
            </a:r>
          </a:p>
          <a:p>
            <a:pPr>
              <a:buNone/>
            </a:pPr>
            <a:r>
              <a:rPr lang="en-GB" dirty="0" smtClean="0"/>
              <a:t>The cations and anions are formed respectively due to loss of valence electrons from the metallic elements and conversions of non-metallic elements. </a:t>
            </a:r>
          </a:p>
          <a:p>
            <a:pPr>
              <a:buNone/>
            </a:pPr>
            <a:r>
              <a:rPr lang="en-GB" dirty="0" smtClean="0"/>
              <a:t>Following are the structures of the technical ceramic compounds.</a:t>
            </a:r>
          </a:p>
          <a:p>
            <a:pPr marL="514350" indent="-514350">
              <a:buAutoNum type="arabicPeriod"/>
            </a:pPr>
            <a:r>
              <a:rPr lang="en-GB" dirty="0" smtClean="0">
                <a:solidFill>
                  <a:srgbClr val="FF0000"/>
                </a:solidFill>
              </a:rPr>
              <a:t>Rock Salt ( </a:t>
            </a:r>
            <a:r>
              <a:rPr lang="en-GB" dirty="0" err="1" smtClean="0">
                <a:solidFill>
                  <a:srgbClr val="FF0000"/>
                </a:solidFill>
              </a:rPr>
              <a:t>NaCl</a:t>
            </a:r>
            <a:r>
              <a:rPr lang="en-GB" dirty="0" smtClean="0">
                <a:solidFill>
                  <a:srgbClr val="FF0000"/>
                </a:solidFill>
              </a:rPr>
              <a:t>) Structure.</a:t>
            </a:r>
          </a:p>
          <a:p>
            <a:pPr marL="514350" indent="-514350">
              <a:buAutoNum type="arabicPeriod"/>
            </a:pPr>
            <a:r>
              <a:rPr lang="en-GB" dirty="0" smtClean="0">
                <a:solidFill>
                  <a:srgbClr val="FF0000"/>
                </a:solidFill>
              </a:rPr>
              <a:t>Cesium Chloride Structure.</a:t>
            </a:r>
          </a:p>
          <a:p>
            <a:pPr marL="514350" indent="-514350">
              <a:buAutoNum type="arabicPeriod"/>
            </a:pPr>
            <a:r>
              <a:rPr lang="en-GB" dirty="0" smtClean="0">
                <a:solidFill>
                  <a:srgbClr val="FF0000"/>
                </a:solidFill>
              </a:rPr>
              <a:t>Zinc blend Structure.</a:t>
            </a:r>
          </a:p>
          <a:p>
            <a:pPr marL="514350" indent="-514350">
              <a:buAutoNum type="arabicPeriod"/>
            </a:pPr>
            <a:r>
              <a:rPr lang="en-GB" dirty="0" smtClean="0">
                <a:solidFill>
                  <a:srgbClr val="FF0000"/>
                </a:solidFill>
              </a:rPr>
              <a:t>Perovskite Structure.   </a:t>
            </a:r>
            <a:endParaRPr lang="en-GB" dirty="0">
              <a:solidFill>
                <a:srgbClr val="FF0000"/>
              </a:solidFill>
            </a:endParaRPr>
          </a:p>
        </p:txBody>
      </p:sp>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GB" b="1" dirty="0" smtClean="0">
                <a:solidFill>
                  <a:srgbClr val="FF0000"/>
                </a:solidFill>
              </a:rPr>
              <a:t>Rock Salt ( </a:t>
            </a:r>
            <a:r>
              <a:rPr lang="en-GB" b="1" dirty="0" err="1" smtClean="0">
                <a:solidFill>
                  <a:srgbClr val="FF0000"/>
                </a:solidFill>
              </a:rPr>
              <a:t>NaCl</a:t>
            </a:r>
            <a:r>
              <a:rPr lang="en-GB" b="1" dirty="0" smtClean="0">
                <a:solidFill>
                  <a:srgbClr val="FF0000"/>
                </a:solidFill>
              </a:rPr>
              <a:t>) Structure</a:t>
            </a:r>
            <a:endParaRPr lang="en-GB" b="1" dirty="0">
              <a:solidFill>
                <a:srgbClr val="FF0000"/>
              </a:solidFill>
            </a:endParaRPr>
          </a:p>
        </p:txBody>
      </p:sp>
      <p:sp>
        <p:nvSpPr>
          <p:cNvPr id="3" name="Content Placeholder 2"/>
          <p:cNvSpPr>
            <a:spLocks noGrp="1"/>
          </p:cNvSpPr>
          <p:nvPr>
            <p:ph idx="1"/>
          </p:nvPr>
        </p:nvSpPr>
        <p:spPr>
          <a:xfrm>
            <a:off x="457200" y="838200"/>
            <a:ext cx="8229600" cy="5287963"/>
          </a:xfrm>
        </p:spPr>
        <p:txBody>
          <a:bodyPr>
            <a:normAutofit/>
          </a:bodyPr>
          <a:lstStyle/>
          <a:p>
            <a:pPr>
              <a:buNone/>
            </a:pPr>
            <a:r>
              <a:rPr lang="en-GB" sz="3600" dirty="0" smtClean="0"/>
              <a:t>In Rock salt, Sodium atom losses its valance electron and acquire positive charge. While chloride atom has acquired the electron lost by Sodium atom resulting chlorine ion. Both Na</a:t>
            </a:r>
            <a:r>
              <a:rPr lang="en-GB" sz="3600" baseline="30000" dirty="0" smtClean="0"/>
              <a:t>+</a:t>
            </a:r>
            <a:r>
              <a:rPr lang="en-GB" sz="3600" dirty="0" smtClean="0"/>
              <a:t> and </a:t>
            </a:r>
            <a:r>
              <a:rPr lang="en-GB" sz="3600" dirty="0" err="1" smtClean="0"/>
              <a:t>Cl</a:t>
            </a:r>
            <a:r>
              <a:rPr lang="en-GB" sz="3600" baseline="30000" dirty="0" smtClean="0"/>
              <a:t>-</a:t>
            </a:r>
            <a:r>
              <a:rPr lang="en-GB" sz="3600" dirty="0" smtClean="0"/>
              <a:t> ions attract each other because of electrostatic force and forms </a:t>
            </a:r>
            <a:r>
              <a:rPr lang="en-GB" sz="3600" dirty="0" err="1" smtClean="0"/>
              <a:t>NaCl</a:t>
            </a:r>
            <a:r>
              <a:rPr lang="en-GB" sz="3600" dirty="0" smtClean="0"/>
              <a:t> crystal. Unit cell of </a:t>
            </a:r>
            <a:r>
              <a:rPr lang="en-GB" sz="3600" dirty="0" err="1" smtClean="0"/>
              <a:t>NaCl</a:t>
            </a:r>
            <a:r>
              <a:rPr lang="en-GB" sz="3600" dirty="0" smtClean="0"/>
              <a:t> is as shown below.</a:t>
            </a:r>
          </a:p>
          <a:p>
            <a:pPr>
              <a:buNone/>
            </a:pPr>
            <a:endParaRPr lang="en-GB" dirty="0"/>
          </a:p>
        </p:txBody>
      </p:sp>
    </p:spTree>
  </p:cSld>
  <p:clrMapOvr>
    <a:masterClrMapping/>
  </p:clrMapOvr>
  <p:transition>
    <p:wheel spokes="8"/>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4"/>
          <p:cNvSpPr>
            <a:spLocks noGrp="1" noChangeArrowheads="1"/>
          </p:cNvSpPr>
          <p:nvPr>
            <p:ph type="title"/>
          </p:nvPr>
        </p:nvSpPr>
        <p:spPr/>
        <p:txBody>
          <a:bodyPr/>
          <a:lstStyle/>
          <a:p>
            <a:r>
              <a:rPr lang="en-US" dirty="0" smtClean="0">
                <a:solidFill>
                  <a:srgbClr val="FF0000"/>
                </a:solidFill>
                <a:ea typeface="ＭＳ Ｐゴシック" charset="-128"/>
              </a:rPr>
              <a:t>Rock Salt Structure( </a:t>
            </a:r>
            <a:r>
              <a:rPr lang="en-US" dirty="0" err="1" smtClean="0">
                <a:solidFill>
                  <a:srgbClr val="FF0000"/>
                </a:solidFill>
                <a:ea typeface="ＭＳ Ｐゴシック" charset="-128"/>
              </a:rPr>
              <a:t>NaCl</a:t>
            </a:r>
            <a:r>
              <a:rPr lang="en-US" dirty="0" smtClean="0">
                <a:solidFill>
                  <a:srgbClr val="FF0000"/>
                </a:solidFill>
                <a:ea typeface="ＭＳ Ｐゴシック" charset="-128"/>
              </a:rPr>
              <a:t>)</a:t>
            </a:r>
          </a:p>
        </p:txBody>
      </p:sp>
      <p:sp>
        <p:nvSpPr>
          <p:cNvPr id="15" name="Content Placeholder 14"/>
          <p:cNvSpPr>
            <a:spLocks noGrp="1"/>
          </p:cNvSpPr>
          <p:nvPr>
            <p:ph idx="1"/>
          </p:nvPr>
        </p:nvSpPr>
        <p:spPr/>
        <p:txBody>
          <a:bodyPr>
            <a:normAutofit lnSpcReduction="10000"/>
          </a:bodyPr>
          <a:lstStyle/>
          <a:p>
            <a:pPr>
              <a:buNone/>
            </a:pPr>
            <a:endParaRPr lang="en-GB" dirty="0" smtClean="0"/>
          </a:p>
          <a:p>
            <a:pPr>
              <a:buNone/>
            </a:pPr>
            <a:endParaRPr lang="en-GB" dirty="0" smtClean="0"/>
          </a:p>
          <a:p>
            <a:pPr>
              <a:buNone/>
            </a:pPr>
            <a:endParaRPr lang="en-GB" dirty="0" smtClean="0"/>
          </a:p>
          <a:p>
            <a:pPr>
              <a:buNone/>
            </a:pPr>
            <a:endParaRPr lang="en-GB" dirty="0" smtClean="0"/>
          </a:p>
          <a:p>
            <a:pPr>
              <a:buNone/>
            </a:pPr>
            <a:endParaRPr lang="en-GB" dirty="0" smtClean="0"/>
          </a:p>
          <a:p>
            <a:pPr>
              <a:buNone/>
            </a:pPr>
            <a:endParaRPr lang="en-GB" dirty="0" smtClean="0"/>
          </a:p>
          <a:p>
            <a:pPr>
              <a:buNone/>
            </a:pPr>
            <a:endParaRPr lang="en-GB" dirty="0" smtClean="0"/>
          </a:p>
          <a:p>
            <a:pPr>
              <a:buNone/>
            </a:pPr>
            <a:r>
              <a:rPr lang="en-GB" dirty="0" smtClean="0"/>
              <a:t>		</a:t>
            </a:r>
            <a:endParaRPr lang="en-GB" dirty="0"/>
          </a:p>
        </p:txBody>
      </p:sp>
      <p:sp>
        <p:nvSpPr>
          <p:cNvPr id="31746" name="Slide Number Placeholder 5"/>
          <p:cNvSpPr>
            <a:spLocks noGrp="1"/>
          </p:cNvSpPr>
          <p:nvPr>
            <p:ph type="sldNum" sz="quarter" idx="12"/>
          </p:nvPr>
        </p:nvSpPr>
        <p:spPr>
          <a:noFill/>
        </p:spPr>
        <p:txBody>
          <a:bodyPr/>
          <a:lstStyle/>
          <a:p>
            <a:fld id="{6C004A14-5B5F-4F9C-9E03-5AD593CFC88C}" type="slidenum">
              <a:rPr lang="en-US"/>
              <a:pPr/>
              <a:t>19</a:t>
            </a:fld>
            <a:endParaRPr lang="en-US"/>
          </a:p>
        </p:txBody>
      </p:sp>
      <p:pic>
        <p:nvPicPr>
          <p:cNvPr id="31747" name="Picture 2"/>
          <p:cNvPicPr>
            <a:picLocks noChangeAspect="1" noChangeArrowheads="1"/>
          </p:cNvPicPr>
          <p:nvPr/>
        </p:nvPicPr>
        <p:blipFill>
          <a:blip r:embed="rId3" cstate="print"/>
          <a:srcRect/>
          <a:stretch>
            <a:fillRect/>
          </a:stretch>
        </p:blipFill>
        <p:spPr bwMode="auto">
          <a:xfrm>
            <a:off x="685800" y="2438400"/>
            <a:ext cx="3357563" cy="3043238"/>
          </a:xfrm>
          <a:prstGeom prst="rect">
            <a:avLst/>
          </a:prstGeom>
          <a:noFill/>
          <a:ln w="9525">
            <a:noFill/>
            <a:prstDash val="dash"/>
            <a:miter lim="800000"/>
            <a:headEnd/>
            <a:tailEnd/>
          </a:ln>
        </p:spPr>
      </p:pic>
      <p:pic>
        <p:nvPicPr>
          <p:cNvPr id="31748" name="Picture 3" descr="Fig 12_2"/>
          <p:cNvPicPr>
            <a:picLocks noChangeAspect="1" noChangeArrowheads="1"/>
          </p:cNvPicPr>
          <p:nvPr/>
        </p:nvPicPr>
        <p:blipFill>
          <a:blip r:embed="rId4" cstate="print"/>
          <a:srcRect/>
          <a:stretch>
            <a:fillRect/>
          </a:stretch>
        </p:blipFill>
        <p:spPr bwMode="auto">
          <a:xfrm>
            <a:off x="760095" y="2180908"/>
            <a:ext cx="4759325" cy="3311525"/>
          </a:xfrm>
          <a:prstGeom prst="rect">
            <a:avLst/>
          </a:prstGeom>
          <a:noFill/>
          <a:ln w="9525">
            <a:noFill/>
            <a:miter lim="800000"/>
            <a:headEnd/>
            <a:tailEnd/>
          </a:ln>
        </p:spPr>
      </p:pic>
      <p:sp>
        <p:nvSpPr>
          <p:cNvPr id="31751" name="Text Box 6"/>
          <p:cNvSpPr txBox="1">
            <a:spLocks noChangeArrowheads="1"/>
          </p:cNvSpPr>
          <p:nvPr/>
        </p:nvSpPr>
        <p:spPr bwMode="auto">
          <a:xfrm>
            <a:off x="5648325" y="2111375"/>
            <a:ext cx="1941513" cy="396875"/>
          </a:xfrm>
          <a:prstGeom prst="rect">
            <a:avLst/>
          </a:prstGeom>
          <a:noFill/>
          <a:ln w="9525">
            <a:noFill/>
            <a:prstDash val="dash"/>
            <a:miter lim="800000"/>
            <a:headEnd/>
            <a:tailEnd/>
          </a:ln>
        </p:spPr>
        <p:txBody>
          <a:bodyPr>
            <a:spAutoFit/>
          </a:bodyPr>
          <a:lstStyle/>
          <a:p>
            <a:pPr eaLnBrk="1" hangingPunct="1">
              <a:spcBef>
                <a:spcPct val="50000"/>
              </a:spcBef>
            </a:pPr>
            <a:r>
              <a:rPr lang="en-US" sz="2000" i="1"/>
              <a:t>r</a:t>
            </a:r>
            <a:r>
              <a:rPr lang="en-US" sz="2000" baseline="-25000"/>
              <a:t>Na</a:t>
            </a:r>
            <a:r>
              <a:rPr lang="en-US" sz="2000"/>
              <a:t> = 0.102 nm</a:t>
            </a:r>
          </a:p>
        </p:txBody>
      </p:sp>
      <p:sp>
        <p:nvSpPr>
          <p:cNvPr id="31752" name="Text Box 7"/>
          <p:cNvSpPr txBox="1">
            <a:spLocks noChangeArrowheads="1"/>
          </p:cNvSpPr>
          <p:nvPr/>
        </p:nvSpPr>
        <p:spPr bwMode="auto">
          <a:xfrm>
            <a:off x="4267200" y="3505200"/>
            <a:ext cx="4591050" cy="1006475"/>
          </a:xfrm>
          <a:prstGeom prst="rect">
            <a:avLst/>
          </a:prstGeom>
          <a:noFill/>
          <a:ln w="9525">
            <a:noFill/>
            <a:prstDash val="dash"/>
            <a:miter lim="800000"/>
            <a:headEnd/>
            <a:tailEnd/>
          </a:ln>
        </p:spPr>
        <p:txBody>
          <a:bodyPr wrap="none">
            <a:spAutoFit/>
          </a:bodyPr>
          <a:lstStyle/>
          <a:p>
            <a:pPr eaLnBrk="1" hangingPunct="1"/>
            <a:r>
              <a:rPr lang="en-US" sz="2000" i="1"/>
              <a:t>r</a:t>
            </a:r>
            <a:r>
              <a:rPr lang="en-US" sz="2000" baseline="-25000"/>
              <a:t>Na</a:t>
            </a:r>
            <a:r>
              <a:rPr lang="en-US" sz="2000"/>
              <a:t>/</a:t>
            </a:r>
            <a:r>
              <a:rPr lang="en-US" sz="2000" i="1"/>
              <a:t>r</a:t>
            </a:r>
            <a:r>
              <a:rPr lang="en-US" sz="2000" baseline="-25000"/>
              <a:t>Cl</a:t>
            </a:r>
            <a:r>
              <a:rPr lang="en-US" sz="2000"/>
              <a:t> = 0.564</a:t>
            </a:r>
          </a:p>
          <a:p>
            <a:pPr eaLnBrk="1" hangingPunct="1"/>
            <a:endParaRPr lang="en-US" sz="2000"/>
          </a:p>
          <a:p>
            <a:pPr eaLnBrk="1" hangingPunct="1">
              <a:buFont typeface="Symbol" pitchFamily="18" charset="2"/>
              <a:buChar char="\"/>
            </a:pPr>
            <a:r>
              <a:rPr lang="en-US" sz="2000">
                <a:sym typeface="Symbol" pitchFamily="18" charset="2"/>
              </a:rPr>
              <a:t>  cations (Na</a:t>
            </a:r>
            <a:r>
              <a:rPr lang="en-US" baseline="30000">
                <a:sym typeface="Symbol" pitchFamily="18" charset="2"/>
              </a:rPr>
              <a:t>+</a:t>
            </a:r>
            <a:r>
              <a:rPr lang="en-US" sz="2000">
                <a:sym typeface="Symbol" pitchFamily="18" charset="2"/>
              </a:rPr>
              <a:t>) prefer octahedral</a:t>
            </a:r>
            <a:r>
              <a:rPr lang="en-US" sz="2000" baseline="-25000">
                <a:sym typeface="Symbol" pitchFamily="18" charset="2"/>
              </a:rPr>
              <a:t> </a:t>
            </a:r>
            <a:r>
              <a:rPr lang="en-US" sz="2000">
                <a:sym typeface="Symbol" pitchFamily="18" charset="2"/>
              </a:rPr>
              <a:t>sites</a:t>
            </a:r>
            <a:endParaRPr lang="en-US" sz="2000"/>
          </a:p>
        </p:txBody>
      </p:sp>
      <p:sp>
        <p:nvSpPr>
          <p:cNvPr id="31753" name="Line 8"/>
          <p:cNvSpPr>
            <a:spLocks noChangeShapeType="1"/>
          </p:cNvSpPr>
          <p:nvPr/>
        </p:nvSpPr>
        <p:spPr bwMode="auto">
          <a:xfrm>
            <a:off x="1262063" y="3960813"/>
            <a:ext cx="2170112" cy="0"/>
          </a:xfrm>
          <a:prstGeom prst="line">
            <a:avLst/>
          </a:prstGeom>
          <a:noFill/>
          <a:ln w="38100">
            <a:solidFill>
              <a:schemeClr val="accent2"/>
            </a:solidFill>
            <a:round/>
            <a:headEnd/>
            <a:tailEnd/>
          </a:ln>
        </p:spPr>
        <p:txBody>
          <a:bodyPr/>
          <a:lstStyle/>
          <a:p>
            <a:endParaRPr lang="en-CA"/>
          </a:p>
        </p:txBody>
      </p:sp>
      <p:sp>
        <p:nvSpPr>
          <p:cNvPr id="31754" name="Line 9"/>
          <p:cNvSpPr>
            <a:spLocks noChangeShapeType="1"/>
          </p:cNvSpPr>
          <p:nvPr/>
        </p:nvSpPr>
        <p:spPr bwMode="auto">
          <a:xfrm flipV="1">
            <a:off x="2003425" y="3763963"/>
            <a:ext cx="681038" cy="392112"/>
          </a:xfrm>
          <a:prstGeom prst="line">
            <a:avLst/>
          </a:prstGeom>
          <a:noFill/>
          <a:ln w="38100">
            <a:solidFill>
              <a:schemeClr val="accent2"/>
            </a:solidFill>
            <a:round/>
            <a:headEnd/>
            <a:tailEnd/>
          </a:ln>
        </p:spPr>
        <p:txBody>
          <a:bodyPr/>
          <a:lstStyle/>
          <a:p>
            <a:endParaRPr lang="en-CA"/>
          </a:p>
        </p:txBody>
      </p:sp>
      <p:sp>
        <p:nvSpPr>
          <p:cNvPr id="31755" name="Line 10"/>
          <p:cNvSpPr>
            <a:spLocks noChangeShapeType="1"/>
          </p:cNvSpPr>
          <p:nvPr/>
        </p:nvSpPr>
        <p:spPr bwMode="auto">
          <a:xfrm>
            <a:off x="2355850" y="2830513"/>
            <a:ext cx="0" cy="2241550"/>
          </a:xfrm>
          <a:prstGeom prst="line">
            <a:avLst/>
          </a:prstGeom>
          <a:noFill/>
          <a:ln w="38100">
            <a:solidFill>
              <a:schemeClr val="accent2"/>
            </a:solidFill>
            <a:round/>
            <a:headEnd/>
            <a:tailEnd/>
          </a:ln>
        </p:spPr>
        <p:txBody>
          <a:bodyPr/>
          <a:lstStyle/>
          <a:p>
            <a:endParaRPr lang="en-CA"/>
          </a:p>
        </p:txBody>
      </p:sp>
      <p:sp>
        <p:nvSpPr>
          <p:cNvPr id="31756" name="Rectangle 11"/>
          <p:cNvSpPr>
            <a:spLocks noChangeArrowheads="1"/>
          </p:cNvSpPr>
          <p:nvPr/>
        </p:nvSpPr>
        <p:spPr bwMode="auto">
          <a:xfrm>
            <a:off x="1433513" y="5678488"/>
            <a:ext cx="1706562" cy="369887"/>
          </a:xfrm>
          <a:prstGeom prst="rect">
            <a:avLst/>
          </a:prstGeom>
          <a:noFill/>
          <a:ln w="9525">
            <a:noFill/>
            <a:miter lim="800000"/>
            <a:headEnd/>
            <a:tailEnd/>
          </a:ln>
        </p:spPr>
        <p:txBody>
          <a:bodyPr lIns="0" tIns="0" rIns="0" bIns="0">
            <a:spAutoFit/>
          </a:bodyPr>
          <a:lstStyle/>
          <a:p>
            <a:r>
              <a:rPr lang="en-US" sz="1200">
                <a:solidFill>
                  <a:srgbClr val="000000"/>
                </a:solidFill>
              </a:rPr>
              <a:t>Adapted from Fig. 12.2, </a:t>
            </a:r>
            <a:r>
              <a:rPr lang="en-US" sz="1200" i="1">
                <a:solidFill>
                  <a:srgbClr val="000000"/>
                </a:solidFill>
              </a:rPr>
              <a:t>Callister &amp; Rethwisch 8e.</a:t>
            </a:r>
          </a:p>
        </p:txBody>
      </p:sp>
      <p:sp>
        <p:nvSpPr>
          <p:cNvPr id="31757" name="Text Box 12"/>
          <p:cNvSpPr txBox="1">
            <a:spLocks noChangeArrowheads="1"/>
          </p:cNvSpPr>
          <p:nvPr/>
        </p:nvSpPr>
        <p:spPr bwMode="auto">
          <a:xfrm>
            <a:off x="5648325" y="2641600"/>
            <a:ext cx="1941513" cy="396875"/>
          </a:xfrm>
          <a:prstGeom prst="rect">
            <a:avLst/>
          </a:prstGeom>
          <a:noFill/>
          <a:ln w="9525">
            <a:noFill/>
            <a:prstDash val="dash"/>
            <a:miter lim="800000"/>
            <a:headEnd/>
            <a:tailEnd/>
          </a:ln>
        </p:spPr>
        <p:txBody>
          <a:bodyPr>
            <a:spAutoFit/>
          </a:bodyPr>
          <a:lstStyle/>
          <a:p>
            <a:pPr eaLnBrk="1" hangingPunct="1">
              <a:spcBef>
                <a:spcPct val="50000"/>
              </a:spcBef>
            </a:pPr>
            <a:r>
              <a:rPr lang="en-US" sz="2000" i="1"/>
              <a:t>r</a:t>
            </a:r>
            <a:r>
              <a:rPr lang="en-US" sz="2000" baseline="-25000"/>
              <a:t>Cl</a:t>
            </a:r>
            <a:r>
              <a:rPr lang="en-US" sz="2000"/>
              <a:t> = 0.181 nm</a:t>
            </a:r>
          </a:p>
        </p:txBody>
      </p:sp>
      <p:sp>
        <p:nvSpPr>
          <p:cNvPr id="17" name="TextBox 16"/>
          <p:cNvSpPr txBox="1"/>
          <p:nvPr/>
        </p:nvSpPr>
        <p:spPr>
          <a:xfrm>
            <a:off x="1371600" y="5715000"/>
            <a:ext cx="1752600" cy="369332"/>
          </a:xfrm>
          <a:prstGeom prst="rect">
            <a:avLst/>
          </a:prstGeom>
          <a:solidFill>
            <a:schemeClr val="bg1"/>
          </a:solidFill>
        </p:spPr>
        <p:txBody>
          <a:bodyPr wrap="square" rtlCol="0">
            <a:spAutoFit/>
          </a:bodyPr>
          <a:lstStyle/>
          <a:p>
            <a:endParaRPr lang="en-GB" dirty="0"/>
          </a:p>
        </p:txBody>
      </p:sp>
    </p:spTree>
  </p:cSld>
  <p:clrMapOvr>
    <a:masterClrMapping/>
  </p:clrMapOvr>
  <p:transition>
    <p:plu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a:bodyPr>
          <a:lstStyle/>
          <a:p>
            <a:pPr algn="l"/>
            <a:r>
              <a:rPr lang="en-GB" sz="2400" b="1" dirty="0" smtClean="0">
                <a:solidFill>
                  <a:srgbClr val="FF0000"/>
                </a:solidFill>
              </a:rPr>
              <a:t>Rock Salt ( </a:t>
            </a:r>
            <a:r>
              <a:rPr lang="en-GB" sz="2400" b="1" dirty="0" err="1" smtClean="0">
                <a:solidFill>
                  <a:srgbClr val="FF0000"/>
                </a:solidFill>
              </a:rPr>
              <a:t>NaCl</a:t>
            </a:r>
            <a:r>
              <a:rPr lang="en-GB" sz="2400" b="1" dirty="0" smtClean="0">
                <a:solidFill>
                  <a:srgbClr val="FF0000"/>
                </a:solidFill>
              </a:rPr>
              <a:t>) Structure</a:t>
            </a:r>
            <a:br>
              <a:rPr lang="en-GB" sz="2400" b="1" dirty="0" smtClean="0">
                <a:solidFill>
                  <a:srgbClr val="FF0000"/>
                </a:solidFill>
              </a:rPr>
            </a:br>
            <a:r>
              <a:rPr lang="en-GB" sz="2400" dirty="0" smtClean="0"/>
              <a:t>	</a:t>
            </a:r>
            <a:br>
              <a:rPr lang="en-GB" sz="2400" dirty="0" smtClean="0"/>
            </a:br>
            <a:r>
              <a:rPr lang="en-GB" sz="2400" dirty="0" smtClean="0"/>
              <a:t>	Each cation and anion has six neighbours hence it has six co-ordination number. The unit cell of </a:t>
            </a:r>
            <a:r>
              <a:rPr lang="en-GB" sz="2400" dirty="0" err="1" smtClean="0"/>
              <a:t>NaCl</a:t>
            </a:r>
            <a:r>
              <a:rPr lang="en-GB" sz="2400" dirty="0" smtClean="0"/>
              <a:t> crystal has FCC arrangement of anions with one cation at centre of each 12 cube edges. The compounds that are crystallize with </a:t>
            </a:r>
            <a:r>
              <a:rPr lang="en-GB" sz="2400" dirty="0" err="1" smtClean="0"/>
              <a:t>NaCl</a:t>
            </a:r>
            <a:r>
              <a:rPr lang="en-GB" sz="2400" dirty="0" smtClean="0"/>
              <a:t> structure includes refractory carbides and nitrates of titanium zirconium. The important ceramic compounds displaying the </a:t>
            </a:r>
            <a:r>
              <a:rPr lang="en-GB" sz="2400" dirty="0" err="1" smtClean="0"/>
              <a:t>NaCl</a:t>
            </a:r>
            <a:r>
              <a:rPr lang="en-GB" sz="2400" dirty="0" smtClean="0"/>
              <a:t> structure is </a:t>
            </a:r>
            <a:r>
              <a:rPr lang="en-GB" sz="2400" dirty="0" err="1" smtClean="0"/>
              <a:t>MgO</a:t>
            </a:r>
            <a:r>
              <a:rPr lang="en-GB" sz="2400" dirty="0" smtClean="0"/>
              <a:t>. The Na+ ions are replacing by Mg</a:t>
            </a:r>
            <a:r>
              <a:rPr lang="en-GB" sz="2400" baseline="30000" dirty="0" smtClean="0"/>
              <a:t>2+</a:t>
            </a:r>
            <a:r>
              <a:rPr lang="en-GB" sz="2400" dirty="0" smtClean="0"/>
              <a:t> ions and </a:t>
            </a:r>
            <a:r>
              <a:rPr lang="en-GB" sz="2400" dirty="0" err="1" smtClean="0"/>
              <a:t>Cl</a:t>
            </a:r>
            <a:r>
              <a:rPr lang="en-GB" sz="2400" dirty="0" smtClean="0"/>
              <a:t> ions are replaced by  O</a:t>
            </a:r>
            <a:r>
              <a:rPr lang="en-GB" sz="2400" baseline="30000" dirty="0" smtClean="0"/>
              <a:t>2-</a:t>
            </a:r>
            <a:r>
              <a:rPr lang="en-GB" sz="2400" dirty="0" smtClean="0"/>
              <a:t> ions. As the result the properties of </a:t>
            </a:r>
            <a:r>
              <a:rPr lang="en-GB" sz="2400" dirty="0" err="1" smtClean="0"/>
              <a:t>MgO</a:t>
            </a:r>
            <a:r>
              <a:rPr lang="en-GB" sz="2400" dirty="0" smtClean="0"/>
              <a:t> in </a:t>
            </a:r>
            <a:r>
              <a:rPr lang="en-GB" sz="2400" dirty="0" err="1" smtClean="0"/>
              <a:t>NaCl</a:t>
            </a:r>
            <a:r>
              <a:rPr lang="en-GB" sz="2400" dirty="0" smtClean="0"/>
              <a:t> structure such as melting point, hardness increases which leads to many industrial applications. E.g. </a:t>
            </a:r>
            <a:r>
              <a:rPr lang="en-GB" sz="2400" dirty="0" err="1" smtClean="0"/>
              <a:t>MgO</a:t>
            </a:r>
            <a:r>
              <a:rPr lang="en-GB" sz="2400" dirty="0" smtClean="0"/>
              <a:t> is used as good insulating material at elevated temperatures in electric stoves and ovens. It is also used in steel plant furnaces as a refractory material. It has zero porosity and high optical transparency hence it is used in infrared transmission.</a:t>
            </a:r>
            <a:endParaRPr lang="en-GB" sz="2400" dirty="0"/>
          </a:p>
        </p:txBody>
      </p:sp>
    </p:spTree>
  </p:cSld>
  <p:clrMapOvr>
    <a:masterClrMapping/>
  </p:clrMapOvr>
  <p:transition>
    <p:circl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solidFill>
                  <a:srgbClr val="FF0000"/>
                </a:solidFill>
              </a:rPr>
              <a:t>Sodium chloride</a:t>
            </a:r>
            <a:endParaRPr lang="en-US" dirty="0">
              <a:solidFill>
                <a:srgbClr val="FF0000"/>
              </a:solidFill>
            </a:endParaRPr>
          </a:p>
        </p:txBody>
      </p:sp>
      <p:pic>
        <p:nvPicPr>
          <p:cNvPr id="40962" name="Picture 2" descr="C:\Documents and Settings\vms.ADMIN-0DD81E43F\Desktop\220px-Halit-Kristalle.jpg"/>
          <p:cNvPicPr>
            <a:picLocks noGrp="1" noChangeAspect="1" noChangeArrowheads="1"/>
          </p:cNvPicPr>
          <p:nvPr>
            <p:ph idx="1"/>
          </p:nvPr>
        </p:nvPicPr>
        <p:blipFill>
          <a:blip r:embed="rId2"/>
          <a:srcRect/>
          <a:stretch>
            <a:fillRect/>
          </a:stretch>
        </p:blipFill>
        <p:spPr bwMode="auto">
          <a:xfrm>
            <a:off x="1066800" y="1447800"/>
            <a:ext cx="6781800" cy="49530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3"/>
          <p:cNvSpPr>
            <a:spLocks noGrp="1" noChangeArrowheads="1"/>
          </p:cNvSpPr>
          <p:nvPr>
            <p:ph type="title"/>
          </p:nvPr>
        </p:nvSpPr>
        <p:spPr>
          <a:xfrm>
            <a:off x="457200" y="274638"/>
            <a:ext cx="8229600" cy="563562"/>
          </a:xfrm>
        </p:spPr>
        <p:txBody>
          <a:bodyPr>
            <a:normAutofit fontScale="90000"/>
          </a:bodyPr>
          <a:lstStyle/>
          <a:p>
            <a:r>
              <a:rPr lang="en-US" dirty="0" err="1" smtClean="0">
                <a:solidFill>
                  <a:srgbClr val="FF0000"/>
                </a:solidFill>
                <a:ea typeface="ＭＳ Ｐゴシック" charset="-128"/>
              </a:rPr>
              <a:t>MgO</a:t>
            </a:r>
            <a:r>
              <a:rPr lang="en-US" dirty="0" smtClean="0">
                <a:solidFill>
                  <a:srgbClr val="FF0000"/>
                </a:solidFill>
                <a:ea typeface="ＭＳ Ｐゴシック" charset="-128"/>
              </a:rPr>
              <a:t> and </a:t>
            </a:r>
            <a:r>
              <a:rPr lang="en-US" dirty="0" err="1" smtClean="0">
                <a:solidFill>
                  <a:srgbClr val="FF0000"/>
                </a:solidFill>
                <a:ea typeface="ＭＳ Ｐゴシック" charset="-128"/>
              </a:rPr>
              <a:t>FeO</a:t>
            </a:r>
            <a:endParaRPr lang="en-US" dirty="0" smtClean="0">
              <a:solidFill>
                <a:srgbClr val="FF0000"/>
              </a:solidFill>
              <a:ea typeface="ＭＳ Ｐゴシック" charset="-128"/>
            </a:endParaRPr>
          </a:p>
        </p:txBody>
      </p:sp>
      <p:sp>
        <p:nvSpPr>
          <p:cNvPr id="33794" name="Slide Number Placeholder 5"/>
          <p:cNvSpPr>
            <a:spLocks noGrp="1"/>
          </p:cNvSpPr>
          <p:nvPr>
            <p:ph type="sldNum" sz="quarter" idx="12"/>
          </p:nvPr>
        </p:nvSpPr>
        <p:spPr>
          <a:noFill/>
        </p:spPr>
        <p:txBody>
          <a:bodyPr/>
          <a:lstStyle/>
          <a:p>
            <a:fld id="{8B000088-0C90-4690-93D8-B95DEFF08EAB}" type="slidenum">
              <a:rPr lang="en-US"/>
              <a:pPr/>
              <a:t>22</a:t>
            </a:fld>
            <a:endParaRPr lang="en-US"/>
          </a:p>
        </p:txBody>
      </p:sp>
      <p:pic>
        <p:nvPicPr>
          <p:cNvPr id="33795" name="Picture 2"/>
          <p:cNvPicPr>
            <a:picLocks noChangeAspect="1" noChangeArrowheads="1"/>
          </p:cNvPicPr>
          <p:nvPr/>
        </p:nvPicPr>
        <p:blipFill>
          <a:blip r:embed="rId3" cstate="print"/>
          <a:srcRect/>
          <a:stretch>
            <a:fillRect/>
          </a:stretch>
        </p:blipFill>
        <p:spPr bwMode="auto">
          <a:xfrm>
            <a:off x="762000" y="1828800"/>
            <a:ext cx="3357563" cy="3043238"/>
          </a:xfrm>
          <a:prstGeom prst="rect">
            <a:avLst/>
          </a:prstGeom>
          <a:noFill/>
          <a:ln w="9525">
            <a:noFill/>
            <a:prstDash val="dash"/>
            <a:miter lim="800000"/>
            <a:headEnd/>
            <a:tailEnd/>
          </a:ln>
        </p:spPr>
      </p:pic>
      <p:grpSp>
        <p:nvGrpSpPr>
          <p:cNvPr id="2" name="Group 5"/>
          <p:cNvGrpSpPr>
            <a:grpSpLocks/>
          </p:cNvGrpSpPr>
          <p:nvPr/>
        </p:nvGrpSpPr>
        <p:grpSpPr bwMode="auto">
          <a:xfrm>
            <a:off x="4876800" y="1981200"/>
            <a:ext cx="457200" cy="914400"/>
            <a:chOff x="4128" y="1248"/>
            <a:chExt cx="228" cy="474"/>
          </a:xfrm>
        </p:grpSpPr>
        <p:pic>
          <p:nvPicPr>
            <p:cNvPr id="33803" name="Picture 6"/>
            <p:cNvPicPr>
              <a:picLocks noChangeAspect="1" noChangeArrowheads="1"/>
            </p:cNvPicPr>
            <p:nvPr/>
          </p:nvPicPr>
          <p:blipFill>
            <a:blip r:embed="rId4" cstate="print"/>
            <a:srcRect/>
            <a:stretch>
              <a:fillRect/>
            </a:stretch>
          </p:blipFill>
          <p:spPr bwMode="auto">
            <a:xfrm>
              <a:off x="4176" y="1584"/>
              <a:ext cx="126" cy="138"/>
            </a:xfrm>
            <a:prstGeom prst="rect">
              <a:avLst/>
            </a:prstGeom>
            <a:noFill/>
            <a:ln w="9525">
              <a:noFill/>
              <a:prstDash val="dash"/>
              <a:miter lim="800000"/>
              <a:headEnd/>
              <a:tailEnd/>
            </a:ln>
          </p:spPr>
        </p:pic>
        <p:pic>
          <p:nvPicPr>
            <p:cNvPr id="33804" name="Picture 7"/>
            <p:cNvPicPr>
              <a:picLocks noChangeAspect="1" noChangeArrowheads="1"/>
            </p:cNvPicPr>
            <p:nvPr/>
          </p:nvPicPr>
          <p:blipFill>
            <a:blip r:embed="rId5" cstate="print"/>
            <a:srcRect/>
            <a:stretch>
              <a:fillRect/>
            </a:stretch>
          </p:blipFill>
          <p:spPr bwMode="auto">
            <a:xfrm>
              <a:off x="4128" y="1248"/>
              <a:ext cx="228" cy="240"/>
            </a:xfrm>
            <a:prstGeom prst="rect">
              <a:avLst/>
            </a:prstGeom>
            <a:noFill/>
            <a:ln w="9525">
              <a:noFill/>
              <a:prstDash val="dash"/>
              <a:miter lim="800000"/>
              <a:headEnd/>
              <a:tailEnd/>
            </a:ln>
          </p:spPr>
        </p:pic>
      </p:grpSp>
      <p:sp>
        <p:nvSpPr>
          <p:cNvPr id="33798" name="Text Box 8"/>
          <p:cNvSpPr txBox="1">
            <a:spLocks noChangeArrowheads="1"/>
          </p:cNvSpPr>
          <p:nvPr/>
        </p:nvSpPr>
        <p:spPr bwMode="auto">
          <a:xfrm>
            <a:off x="5380038" y="1962150"/>
            <a:ext cx="2933700" cy="1036638"/>
          </a:xfrm>
          <a:prstGeom prst="rect">
            <a:avLst/>
          </a:prstGeom>
          <a:noFill/>
          <a:ln w="9525">
            <a:noFill/>
            <a:prstDash val="dash"/>
            <a:miter lim="800000"/>
            <a:headEnd/>
            <a:tailEnd/>
          </a:ln>
        </p:spPr>
        <p:txBody>
          <a:bodyPr>
            <a:spAutoFit/>
          </a:bodyPr>
          <a:lstStyle/>
          <a:p>
            <a:pPr eaLnBrk="1" hangingPunct="1">
              <a:lnSpc>
                <a:spcPct val="120000"/>
              </a:lnSpc>
              <a:spcBef>
                <a:spcPct val="50000"/>
              </a:spcBef>
            </a:pPr>
            <a:r>
              <a:rPr lang="en-US" sz="2000"/>
              <a:t>O</a:t>
            </a:r>
            <a:r>
              <a:rPr lang="en-US" sz="2000" baseline="30000"/>
              <a:t>2-	</a:t>
            </a:r>
            <a:r>
              <a:rPr lang="en-US" sz="2000" i="1"/>
              <a:t>r</a:t>
            </a:r>
            <a:r>
              <a:rPr lang="en-US" sz="2000" baseline="-25000"/>
              <a:t>O</a:t>
            </a:r>
            <a:r>
              <a:rPr lang="en-US" sz="2000"/>
              <a:t> = 0.140 nm</a:t>
            </a:r>
            <a:endParaRPr lang="en-US" sz="2000" baseline="30000"/>
          </a:p>
          <a:p>
            <a:pPr eaLnBrk="1" hangingPunct="1">
              <a:lnSpc>
                <a:spcPct val="140000"/>
              </a:lnSpc>
              <a:spcBef>
                <a:spcPct val="50000"/>
              </a:spcBef>
            </a:pPr>
            <a:r>
              <a:rPr lang="en-US" sz="2000"/>
              <a:t>Mg</a:t>
            </a:r>
            <a:r>
              <a:rPr lang="en-US" sz="2000" baseline="30000"/>
              <a:t>2+	 </a:t>
            </a:r>
            <a:r>
              <a:rPr lang="en-US" sz="2000" i="1"/>
              <a:t>r</a:t>
            </a:r>
            <a:r>
              <a:rPr lang="en-US" sz="2000" baseline="-25000"/>
              <a:t>Mg</a:t>
            </a:r>
            <a:r>
              <a:rPr lang="en-US" sz="2000"/>
              <a:t> = 0.072 nm</a:t>
            </a:r>
          </a:p>
        </p:txBody>
      </p:sp>
      <p:sp>
        <p:nvSpPr>
          <p:cNvPr id="33799" name="Text Box 9"/>
          <p:cNvSpPr txBox="1">
            <a:spLocks noChangeArrowheads="1"/>
          </p:cNvSpPr>
          <p:nvPr/>
        </p:nvSpPr>
        <p:spPr bwMode="auto">
          <a:xfrm>
            <a:off x="4106863" y="3421063"/>
            <a:ext cx="5037137" cy="1006475"/>
          </a:xfrm>
          <a:prstGeom prst="rect">
            <a:avLst/>
          </a:prstGeom>
          <a:noFill/>
          <a:ln w="9525">
            <a:noFill/>
            <a:prstDash val="dash"/>
            <a:miter lim="800000"/>
            <a:headEnd/>
            <a:tailEnd/>
          </a:ln>
        </p:spPr>
        <p:txBody>
          <a:bodyPr>
            <a:spAutoFit/>
          </a:bodyPr>
          <a:lstStyle/>
          <a:p>
            <a:pPr eaLnBrk="1" hangingPunct="1"/>
            <a:r>
              <a:rPr lang="en-US" sz="2000" i="1"/>
              <a:t>r</a:t>
            </a:r>
            <a:r>
              <a:rPr lang="en-US" sz="2000" baseline="-25000"/>
              <a:t>Mg</a:t>
            </a:r>
            <a:r>
              <a:rPr lang="en-US" sz="2000"/>
              <a:t>/</a:t>
            </a:r>
            <a:r>
              <a:rPr lang="en-US" sz="2000" i="1"/>
              <a:t>r</a:t>
            </a:r>
            <a:r>
              <a:rPr lang="en-US" sz="2000" baseline="-25000"/>
              <a:t>O</a:t>
            </a:r>
            <a:r>
              <a:rPr lang="en-US" sz="2000"/>
              <a:t> = 0.514</a:t>
            </a:r>
          </a:p>
          <a:p>
            <a:pPr eaLnBrk="1" hangingPunct="1"/>
            <a:endParaRPr lang="en-US" sz="2000"/>
          </a:p>
          <a:p>
            <a:pPr eaLnBrk="1" hangingPunct="1">
              <a:buFont typeface="Symbol" pitchFamily="18" charset="2"/>
              <a:buChar char="\"/>
            </a:pPr>
            <a:r>
              <a:rPr lang="en-US" sz="2000">
                <a:sym typeface="Symbol" pitchFamily="18" charset="2"/>
              </a:rPr>
              <a:t>  cations prefer octahedral sites</a:t>
            </a:r>
          </a:p>
        </p:txBody>
      </p:sp>
      <p:sp>
        <p:nvSpPr>
          <p:cNvPr id="33800" name="Rectangle 10"/>
          <p:cNvSpPr>
            <a:spLocks noChangeArrowheads="1"/>
          </p:cNvSpPr>
          <p:nvPr/>
        </p:nvSpPr>
        <p:spPr bwMode="auto">
          <a:xfrm>
            <a:off x="1065213" y="5505450"/>
            <a:ext cx="7356475" cy="457200"/>
          </a:xfrm>
          <a:prstGeom prst="rect">
            <a:avLst/>
          </a:prstGeom>
          <a:noFill/>
          <a:ln w="9525">
            <a:noFill/>
            <a:prstDash val="dash"/>
            <a:miter lim="800000"/>
            <a:headEnd/>
            <a:tailEnd/>
          </a:ln>
        </p:spPr>
        <p:txBody>
          <a:bodyPr wrap="none">
            <a:spAutoFit/>
          </a:bodyPr>
          <a:lstStyle/>
          <a:p>
            <a:pPr>
              <a:spcBef>
                <a:spcPct val="20000"/>
              </a:spcBef>
            </a:pPr>
            <a:r>
              <a:rPr lang="en-US">
                <a:cs typeface="Arial" pitchFamily="34" charset="0"/>
              </a:rPr>
              <a:t>So each Mg</a:t>
            </a:r>
            <a:r>
              <a:rPr lang="en-US" baseline="30000">
                <a:cs typeface="Arial" pitchFamily="34" charset="0"/>
              </a:rPr>
              <a:t>2+</a:t>
            </a:r>
            <a:r>
              <a:rPr lang="en-US">
                <a:cs typeface="Arial" pitchFamily="34" charset="0"/>
              </a:rPr>
              <a:t> (or Fe</a:t>
            </a:r>
            <a:r>
              <a:rPr lang="en-US" baseline="30000">
                <a:cs typeface="Arial" pitchFamily="34" charset="0"/>
              </a:rPr>
              <a:t>2+</a:t>
            </a:r>
            <a:r>
              <a:rPr lang="en-US">
                <a:cs typeface="Arial" pitchFamily="34" charset="0"/>
              </a:rPr>
              <a:t>) has 6 neighbor oxygen atoms</a:t>
            </a:r>
          </a:p>
        </p:txBody>
      </p:sp>
      <p:sp>
        <p:nvSpPr>
          <p:cNvPr id="33802" name="Rectangle 12"/>
          <p:cNvSpPr>
            <a:spLocks noChangeArrowheads="1"/>
          </p:cNvSpPr>
          <p:nvPr/>
        </p:nvSpPr>
        <p:spPr bwMode="auto">
          <a:xfrm>
            <a:off x="701675" y="1204913"/>
            <a:ext cx="7023100" cy="519112"/>
          </a:xfrm>
          <a:prstGeom prst="rect">
            <a:avLst/>
          </a:prstGeom>
          <a:noFill/>
          <a:ln w="9525">
            <a:noFill/>
            <a:prstDash val="dash"/>
            <a:miter lim="800000"/>
            <a:headEnd/>
            <a:tailEnd/>
          </a:ln>
        </p:spPr>
        <p:txBody>
          <a:bodyPr wrap="none">
            <a:spAutoFit/>
          </a:bodyPr>
          <a:lstStyle/>
          <a:p>
            <a:r>
              <a:rPr lang="en-US" sz="2800">
                <a:sym typeface="Symbol" pitchFamily="18" charset="2"/>
              </a:rPr>
              <a:t>MgO and FeO also have the NaCl structure</a:t>
            </a:r>
          </a:p>
        </p:txBody>
      </p:sp>
    </p:spTree>
  </p:cSld>
  <p:clrMapOvr>
    <a:masterClrMapping/>
  </p:clrMapOvr>
  <p:transition>
    <p:spli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GB" dirty="0" smtClean="0">
                <a:solidFill>
                  <a:srgbClr val="FF0000"/>
                </a:solidFill>
              </a:rPr>
              <a:t>Cesium Chloride (</a:t>
            </a:r>
            <a:r>
              <a:rPr lang="en-GB" dirty="0" err="1" smtClean="0">
                <a:solidFill>
                  <a:srgbClr val="FF0000"/>
                </a:solidFill>
              </a:rPr>
              <a:t>CsCl</a:t>
            </a:r>
            <a:r>
              <a:rPr lang="en-GB" dirty="0" smtClean="0">
                <a:solidFill>
                  <a:srgbClr val="FF0000"/>
                </a:solidFill>
              </a:rPr>
              <a:t>) structure</a:t>
            </a:r>
            <a:endParaRPr lang="en-GB" dirty="0">
              <a:solidFill>
                <a:srgbClr val="FF0000"/>
              </a:solidFill>
            </a:endParaRPr>
          </a:p>
        </p:txBody>
      </p:sp>
      <p:sp>
        <p:nvSpPr>
          <p:cNvPr id="3" name="Content Placeholder 2"/>
          <p:cNvSpPr>
            <a:spLocks noGrp="1"/>
          </p:cNvSpPr>
          <p:nvPr>
            <p:ph idx="1"/>
          </p:nvPr>
        </p:nvSpPr>
        <p:spPr>
          <a:xfrm>
            <a:off x="457200" y="609600"/>
            <a:ext cx="8229600" cy="5516563"/>
          </a:xfrm>
        </p:spPr>
        <p:txBody>
          <a:bodyPr>
            <a:normAutofit/>
          </a:bodyPr>
          <a:lstStyle/>
          <a:p>
            <a:pPr>
              <a:buNone/>
            </a:pPr>
            <a:r>
              <a:rPr lang="en-GB" dirty="0" smtClean="0"/>
              <a:t>The unit cell of </a:t>
            </a:r>
            <a:r>
              <a:rPr lang="en-GB" dirty="0" err="1" smtClean="0"/>
              <a:t>CsCl</a:t>
            </a:r>
            <a:r>
              <a:rPr lang="en-GB" dirty="0" smtClean="0"/>
              <a:t> crystal has two interpenetrating simple cubic lattices. The corners of one sub-lattice is the body centre of the another one sub-lattice is occupied by Cs ions while the other by </a:t>
            </a:r>
            <a:r>
              <a:rPr lang="en-GB" dirty="0" err="1" smtClean="0"/>
              <a:t>Cl</a:t>
            </a:r>
            <a:r>
              <a:rPr lang="en-GB" dirty="0" smtClean="0"/>
              <a:t> ions. The resultant structure of Cesium Chloride is shown below. </a:t>
            </a:r>
          </a:p>
          <a:p>
            <a:pPr>
              <a:buNone/>
            </a:pPr>
            <a:r>
              <a:rPr lang="en-GB" dirty="0" smtClean="0"/>
              <a:t>		There are eight ions at cube corners and one cation at centre of cube which forms simple cubic structure. The co-ordination number is eight.</a:t>
            </a:r>
            <a:endParaRPr lang="en-GB" dirty="0"/>
          </a:p>
        </p:txBody>
      </p:sp>
    </p:spTree>
  </p:cSld>
  <p:clrMapOvr>
    <a:masterClrMapping/>
  </p:clrMapOvr>
  <p:transition>
    <p:pull dir="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3"/>
          <p:cNvSpPr>
            <a:spLocks noGrp="1" noChangeArrowheads="1"/>
          </p:cNvSpPr>
          <p:nvPr>
            <p:ph type="title"/>
          </p:nvPr>
        </p:nvSpPr>
        <p:spPr/>
        <p:txBody>
          <a:bodyPr/>
          <a:lstStyle/>
          <a:p>
            <a:r>
              <a:rPr lang="en-US" dirty="0" err="1" smtClean="0">
                <a:solidFill>
                  <a:srgbClr val="FF0000"/>
                </a:solidFill>
                <a:ea typeface="ＭＳ Ｐゴシック" charset="-128"/>
              </a:rPr>
              <a:t>CsCl</a:t>
            </a:r>
            <a:r>
              <a:rPr lang="en-US" dirty="0" smtClean="0">
                <a:solidFill>
                  <a:srgbClr val="FF0000"/>
                </a:solidFill>
                <a:ea typeface="ＭＳ Ｐゴシック" charset="-128"/>
              </a:rPr>
              <a:t> Crystal Structures</a:t>
            </a:r>
          </a:p>
        </p:txBody>
      </p:sp>
      <p:sp>
        <p:nvSpPr>
          <p:cNvPr id="35843" name="Slide Number Placeholder 5"/>
          <p:cNvSpPr>
            <a:spLocks noGrp="1"/>
          </p:cNvSpPr>
          <p:nvPr>
            <p:ph type="sldNum" sz="quarter" idx="12"/>
          </p:nvPr>
        </p:nvSpPr>
        <p:spPr>
          <a:noFill/>
        </p:spPr>
        <p:txBody>
          <a:bodyPr/>
          <a:lstStyle/>
          <a:p>
            <a:fld id="{39ED4468-09F2-4425-B16E-F7420AD5A24C}" type="slidenum">
              <a:rPr lang="en-US"/>
              <a:pPr/>
              <a:t>24</a:t>
            </a:fld>
            <a:endParaRPr lang="en-US"/>
          </a:p>
        </p:txBody>
      </p:sp>
      <p:pic>
        <p:nvPicPr>
          <p:cNvPr id="35844" name="Picture 2" descr="Fig 12_3"/>
          <p:cNvPicPr>
            <a:picLocks noChangeAspect="1" noChangeArrowheads="1"/>
          </p:cNvPicPr>
          <p:nvPr/>
        </p:nvPicPr>
        <p:blipFill>
          <a:blip r:embed="rId4" cstate="print"/>
          <a:srcRect/>
          <a:stretch>
            <a:fillRect/>
          </a:stretch>
        </p:blipFill>
        <p:spPr bwMode="auto">
          <a:xfrm>
            <a:off x="581025" y="2260600"/>
            <a:ext cx="4324350" cy="2979738"/>
          </a:xfrm>
          <a:prstGeom prst="rect">
            <a:avLst/>
          </a:prstGeom>
          <a:noFill/>
          <a:ln w="9525">
            <a:noFill/>
            <a:miter lim="800000"/>
            <a:headEnd/>
            <a:tailEnd/>
          </a:ln>
        </p:spPr>
      </p:pic>
      <p:graphicFrame>
        <p:nvGraphicFramePr>
          <p:cNvPr id="35842" name="Object 5"/>
          <p:cNvGraphicFramePr>
            <a:graphicFrameLocks noChangeAspect="1"/>
          </p:cNvGraphicFramePr>
          <p:nvPr/>
        </p:nvGraphicFramePr>
        <p:xfrm>
          <a:off x="5276850" y="3146425"/>
          <a:ext cx="2546350" cy="871538"/>
        </p:xfrm>
        <a:graphic>
          <a:graphicData uri="http://schemas.openxmlformats.org/presentationml/2006/ole">
            <p:oleObj spid="_x0000_s1026" name="Equation" r:id="rId5" imgW="1485720" imgH="507960" progId="Equation.3">
              <p:embed/>
            </p:oleObj>
          </a:graphicData>
        </a:graphic>
      </p:graphicFrame>
      <p:sp>
        <p:nvSpPr>
          <p:cNvPr id="35848" name="Text Box 8"/>
          <p:cNvSpPr txBox="1">
            <a:spLocks noChangeArrowheads="1"/>
          </p:cNvSpPr>
          <p:nvPr/>
        </p:nvSpPr>
        <p:spPr bwMode="auto">
          <a:xfrm>
            <a:off x="4283075" y="4325938"/>
            <a:ext cx="4244975" cy="822325"/>
          </a:xfrm>
          <a:prstGeom prst="rect">
            <a:avLst/>
          </a:prstGeom>
          <a:noFill/>
          <a:ln w="9525">
            <a:noFill/>
            <a:prstDash val="dash"/>
            <a:miter lim="800000"/>
            <a:headEnd/>
            <a:tailEnd/>
          </a:ln>
        </p:spPr>
        <p:txBody>
          <a:bodyPr>
            <a:spAutoFit/>
          </a:bodyPr>
          <a:lstStyle/>
          <a:p>
            <a:pPr eaLnBrk="1" hangingPunct="1"/>
            <a:r>
              <a:rPr lang="en-US">
                <a:sym typeface="Symbol" pitchFamily="18" charset="2"/>
              </a:rPr>
              <a:t>  Since 0.732 &lt; 0.939 &lt; 1.0,   </a:t>
            </a:r>
            <a:br>
              <a:rPr lang="en-US">
                <a:sym typeface="Symbol" pitchFamily="18" charset="2"/>
              </a:rPr>
            </a:br>
            <a:r>
              <a:rPr lang="en-US">
                <a:sym typeface="Symbol" pitchFamily="18" charset="2"/>
              </a:rPr>
              <a:t>     cubic</a:t>
            </a:r>
            <a:r>
              <a:rPr lang="en-US" baseline="-25000">
                <a:sym typeface="Symbol" pitchFamily="18" charset="2"/>
              </a:rPr>
              <a:t> </a:t>
            </a:r>
            <a:r>
              <a:rPr lang="en-US">
                <a:sym typeface="Symbol" pitchFamily="18" charset="2"/>
              </a:rPr>
              <a:t>sites preferred</a:t>
            </a:r>
          </a:p>
        </p:txBody>
      </p:sp>
      <p:sp>
        <p:nvSpPr>
          <p:cNvPr id="35849" name="Rectangle 9"/>
          <p:cNvSpPr>
            <a:spLocks noChangeArrowheads="1"/>
          </p:cNvSpPr>
          <p:nvPr/>
        </p:nvSpPr>
        <p:spPr bwMode="auto">
          <a:xfrm>
            <a:off x="3609975" y="5235575"/>
            <a:ext cx="4478338" cy="457200"/>
          </a:xfrm>
          <a:prstGeom prst="rect">
            <a:avLst/>
          </a:prstGeom>
          <a:noFill/>
          <a:ln w="9525">
            <a:noFill/>
            <a:prstDash val="dash"/>
            <a:miter lim="800000"/>
            <a:headEnd/>
            <a:tailEnd/>
          </a:ln>
        </p:spPr>
        <p:txBody>
          <a:bodyPr wrap="none">
            <a:spAutoFit/>
          </a:bodyPr>
          <a:lstStyle/>
          <a:p>
            <a:pPr>
              <a:spcBef>
                <a:spcPct val="20000"/>
              </a:spcBef>
            </a:pPr>
            <a:r>
              <a:rPr lang="en-US" dirty="0">
                <a:cs typeface="Arial" pitchFamily="34" charset="0"/>
              </a:rPr>
              <a:t>So each Cs</a:t>
            </a:r>
            <a:r>
              <a:rPr lang="en-US" sz="3200" baseline="30000" dirty="0">
                <a:cs typeface="Arial" pitchFamily="34" charset="0"/>
              </a:rPr>
              <a:t>+</a:t>
            </a:r>
            <a:r>
              <a:rPr lang="en-US" dirty="0">
                <a:cs typeface="Arial" pitchFamily="34" charset="0"/>
              </a:rPr>
              <a:t> has 8 neighbor </a:t>
            </a:r>
            <a:r>
              <a:rPr lang="en-US" dirty="0" err="1">
                <a:cs typeface="Arial" pitchFamily="34" charset="0"/>
              </a:rPr>
              <a:t>Cl</a:t>
            </a:r>
            <a:r>
              <a:rPr lang="en-US" sz="3200" baseline="30000" dirty="0">
                <a:cs typeface="Arial" pitchFamily="34" charset="0"/>
              </a:rPr>
              <a:t>-</a:t>
            </a:r>
          </a:p>
        </p:txBody>
      </p:sp>
    </p:spTree>
  </p:cSld>
  <p:clrMapOvr>
    <a:masterClrMapping/>
  </p:clrMapOvr>
  <p:transition>
    <p:wheel spokes="3"/>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0000"/>
                </a:solidFill>
              </a:rPr>
              <a:t>High-purity caesium-133 stored in </a:t>
            </a:r>
            <a:r>
              <a:rPr lang="en-US" sz="3600" dirty="0" smtClean="0">
                <a:solidFill>
                  <a:srgbClr val="FF0000"/>
                </a:solidFill>
                <a:hlinkClick r:id="rId2" tooltip="Argon"/>
              </a:rPr>
              <a:t>argon</a:t>
            </a:r>
            <a:r>
              <a:rPr lang="en-US" dirty="0" smtClean="0"/>
              <a:t>.</a:t>
            </a:r>
            <a:endParaRPr lang="en-US" dirty="0"/>
          </a:p>
        </p:txBody>
      </p:sp>
      <p:pic>
        <p:nvPicPr>
          <p:cNvPr id="39938" name="Picture 2" descr="C:\Documents and Settings\vms.ADMIN-0DD81E43F\Desktop\220px-CsCrystals.JPG"/>
          <p:cNvPicPr>
            <a:picLocks noGrp="1" noChangeAspect="1" noChangeArrowheads="1"/>
          </p:cNvPicPr>
          <p:nvPr>
            <p:ph idx="1"/>
          </p:nvPr>
        </p:nvPicPr>
        <p:blipFill>
          <a:blip r:embed="rId3"/>
          <a:srcRect/>
          <a:stretch>
            <a:fillRect/>
          </a:stretch>
        </p:blipFill>
        <p:spPr bwMode="auto">
          <a:xfrm>
            <a:off x="914400" y="1600200"/>
            <a:ext cx="7010400" cy="48006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57200"/>
          </a:xfrm>
        </p:spPr>
        <p:txBody>
          <a:bodyPr>
            <a:normAutofit fontScale="90000"/>
          </a:bodyPr>
          <a:lstStyle/>
          <a:p>
            <a:r>
              <a:rPr lang="en-GB" b="1" dirty="0" smtClean="0">
                <a:solidFill>
                  <a:srgbClr val="FF0000"/>
                </a:solidFill>
              </a:rPr>
              <a:t>Zinc Blend ( </a:t>
            </a:r>
            <a:r>
              <a:rPr lang="en-GB" b="1" dirty="0" err="1" smtClean="0">
                <a:solidFill>
                  <a:srgbClr val="FF0000"/>
                </a:solidFill>
              </a:rPr>
              <a:t>ZnS</a:t>
            </a:r>
            <a:r>
              <a:rPr lang="en-GB" b="1" dirty="0" smtClean="0">
                <a:solidFill>
                  <a:srgbClr val="FF0000"/>
                </a:solidFill>
              </a:rPr>
              <a:t>) Structure</a:t>
            </a:r>
            <a:endParaRPr lang="en-GB" b="1" dirty="0">
              <a:solidFill>
                <a:srgbClr val="FF0000"/>
              </a:solidFill>
            </a:endParaRPr>
          </a:p>
        </p:txBody>
      </p:sp>
      <p:sp>
        <p:nvSpPr>
          <p:cNvPr id="3" name="Content Placeholder 2"/>
          <p:cNvSpPr>
            <a:spLocks noGrp="1"/>
          </p:cNvSpPr>
          <p:nvPr>
            <p:ph idx="1"/>
          </p:nvPr>
        </p:nvSpPr>
        <p:spPr>
          <a:xfrm>
            <a:off x="457200" y="762000"/>
            <a:ext cx="8229600" cy="5943600"/>
          </a:xfrm>
        </p:spPr>
        <p:txBody>
          <a:bodyPr/>
          <a:lstStyle/>
          <a:p>
            <a:pPr>
              <a:buNone/>
            </a:pPr>
            <a:r>
              <a:rPr lang="en-GB" dirty="0" smtClean="0"/>
              <a:t>Zinc Sulphide crystal structure is formed when two face centred cubic sub-lattices are occupied by different elements. It has FCC structure of S with Zn at interior </a:t>
            </a:r>
            <a:r>
              <a:rPr lang="en-GB" dirty="0" err="1" smtClean="0"/>
              <a:t>tetrahydral</a:t>
            </a:r>
            <a:r>
              <a:rPr lang="en-GB" dirty="0" smtClean="0"/>
              <a:t> positions. The co-ordination number is four. Unit cell of Zinc Blend is as shown below.</a:t>
            </a:r>
          </a:p>
          <a:p>
            <a:pPr>
              <a:buNone/>
            </a:pPr>
            <a:endParaRPr lang="en-GB" dirty="0"/>
          </a:p>
        </p:txBody>
      </p:sp>
      <p:pic>
        <p:nvPicPr>
          <p:cNvPr id="4" name="Picture 1026" descr="Fig 12_15"/>
          <p:cNvPicPr>
            <a:picLocks noChangeAspect="1" noChangeArrowheads="1"/>
          </p:cNvPicPr>
          <p:nvPr/>
        </p:nvPicPr>
        <p:blipFill>
          <a:blip r:embed="rId2" cstate="print"/>
          <a:srcRect/>
          <a:stretch>
            <a:fillRect/>
          </a:stretch>
        </p:blipFill>
        <p:spPr bwMode="auto">
          <a:xfrm>
            <a:off x="2743200" y="3962400"/>
            <a:ext cx="3613150" cy="2895600"/>
          </a:xfrm>
          <a:prstGeom prst="rect">
            <a:avLst/>
          </a:prstGeom>
          <a:noFill/>
          <a:ln w="9525">
            <a:noFill/>
            <a:miter lim="800000"/>
            <a:headEnd/>
            <a:tailEnd/>
          </a:ln>
        </p:spPr>
      </p:pic>
    </p:spTree>
  </p:cSld>
  <p:clrMapOvr>
    <a:masterClrMapping/>
  </p:clrMapOvr>
  <p:transition>
    <p:checke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fontScale="90000"/>
          </a:bodyPr>
          <a:lstStyle/>
          <a:p>
            <a:r>
              <a:rPr lang="en-GB" b="1" dirty="0" smtClean="0">
                <a:solidFill>
                  <a:srgbClr val="FF0000"/>
                </a:solidFill>
              </a:rPr>
              <a:t>Perovskite ( CuTiO</a:t>
            </a:r>
            <a:r>
              <a:rPr lang="en-GB" b="1" baseline="-25000" dirty="0" smtClean="0">
                <a:solidFill>
                  <a:srgbClr val="FF0000"/>
                </a:solidFill>
              </a:rPr>
              <a:t>3</a:t>
            </a:r>
            <a:r>
              <a:rPr lang="en-GB" b="1" dirty="0" smtClean="0">
                <a:solidFill>
                  <a:srgbClr val="FF0000"/>
                </a:solidFill>
              </a:rPr>
              <a:t>) Structure</a:t>
            </a:r>
            <a:endParaRPr lang="en-GB" b="1" dirty="0">
              <a:solidFill>
                <a:srgbClr val="FF0000"/>
              </a:solidFill>
            </a:endParaRPr>
          </a:p>
        </p:txBody>
      </p:sp>
      <p:sp>
        <p:nvSpPr>
          <p:cNvPr id="3" name="Content Placeholder 2"/>
          <p:cNvSpPr>
            <a:spLocks noGrp="1"/>
          </p:cNvSpPr>
          <p:nvPr>
            <p:ph idx="1"/>
          </p:nvPr>
        </p:nvSpPr>
        <p:spPr>
          <a:xfrm>
            <a:off x="457200" y="838200"/>
            <a:ext cx="8229600" cy="5287963"/>
          </a:xfrm>
        </p:spPr>
        <p:txBody>
          <a:bodyPr/>
          <a:lstStyle/>
          <a:p>
            <a:pPr>
              <a:buNone/>
            </a:pPr>
            <a:r>
              <a:rPr lang="en-GB" dirty="0" smtClean="0"/>
              <a:t>The structure of CuTiO</a:t>
            </a:r>
            <a:r>
              <a:rPr lang="en-GB" baseline="-25000" dirty="0" smtClean="0"/>
              <a:t>3</a:t>
            </a:r>
            <a:r>
              <a:rPr lang="en-GB" dirty="0" smtClean="0"/>
              <a:t> is known as </a:t>
            </a:r>
            <a:r>
              <a:rPr lang="en-GB" dirty="0" err="1" smtClean="0"/>
              <a:t>perovskite</a:t>
            </a:r>
            <a:r>
              <a:rPr lang="en-GB" dirty="0" smtClean="0"/>
              <a:t> structure as shown below.</a:t>
            </a:r>
          </a:p>
          <a:p>
            <a:pPr>
              <a:buNone/>
            </a:pPr>
            <a:r>
              <a:rPr lang="en-GB" dirty="0" smtClean="0"/>
              <a:t>The substitution of barium in place of calcium forms very important technical ceramics BaTiO3 which has applications in radios, televisions because it increases dielectric constants due to the large dipole moments.</a:t>
            </a:r>
            <a:endParaRPr lang="en-GB" dirty="0"/>
          </a:p>
        </p:txBody>
      </p:sp>
    </p:spTree>
  </p:cSld>
  <p:clrMapOvr>
    <a:masterClrMapping/>
  </p:clrMapOvr>
  <p:transition>
    <p:randomBar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1027"/>
          <p:cNvSpPr>
            <a:spLocks noGrp="1" noChangeArrowheads="1"/>
          </p:cNvSpPr>
          <p:nvPr>
            <p:ph type="title"/>
          </p:nvPr>
        </p:nvSpPr>
        <p:spPr/>
        <p:txBody>
          <a:bodyPr>
            <a:normAutofit/>
          </a:bodyPr>
          <a:lstStyle/>
          <a:p>
            <a:r>
              <a:rPr lang="en-GB" b="1" dirty="0" smtClean="0">
                <a:solidFill>
                  <a:srgbClr val="FF0000"/>
                </a:solidFill>
              </a:rPr>
              <a:t>Perovskite  Structure</a:t>
            </a:r>
            <a:endParaRPr lang="en-US" dirty="0" smtClean="0">
              <a:ea typeface="ＭＳ Ｐゴシック" charset="-128"/>
            </a:endParaRPr>
          </a:p>
        </p:txBody>
      </p:sp>
      <p:sp>
        <p:nvSpPr>
          <p:cNvPr id="39938" name="Slide Number Placeholder 5"/>
          <p:cNvSpPr>
            <a:spLocks noGrp="1"/>
          </p:cNvSpPr>
          <p:nvPr>
            <p:ph type="sldNum" sz="quarter" idx="12"/>
          </p:nvPr>
        </p:nvSpPr>
        <p:spPr>
          <a:noFill/>
        </p:spPr>
        <p:txBody>
          <a:bodyPr/>
          <a:lstStyle/>
          <a:p>
            <a:fld id="{33EA5815-7BD2-404E-B067-8C325E3CBD9C}" type="slidenum">
              <a:rPr lang="en-US"/>
              <a:pPr/>
              <a:t>28</a:t>
            </a:fld>
            <a:endParaRPr lang="en-US"/>
          </a:p>
        </p:txBody>
      </p:sp>
      <p:pic>
        <p:nvPicPr>
          <p:cNvPr id="39939" name="Picture 1026" descr="Fig 12_6"/>
          <p:cNvPicPr>
            <a:picLocks noChangeAspect="1" noChangeArrowheads="1"/>
          </p:cNvPicPr>
          <p:nvPr/>
        </p:nvPicPr>
        <p:blipFill>
          <a:blip r:embed="rId3" cstate="print"/>
          <a:srcRect/>
          <a:stretch>
            <a:fillRect/>
          </a:stretch>
        </p:blipFill>
        <p:spPr bwMode="auto">
          <a:xfrm>
            <a:off x="4179888" y="1304925"/>
            <a:ext cx="3741737" cy="4235450"/>
          </a:xfrm>
          <a:prstGeom prst="rect">
            <a:avLst/>
          </a:prstGeom>
          <a:noFill/>
          <a:ln w="9525">
            <a:noFill/>
            <a:miter lim="800000"/>
            <a:headEnd/>
            <a:tailEnd/>
          </a:ln>
        </p:spPr>
      </p:pic>
      <p:sp>
        <p:nvSpPr>
          <p:cNvPr id="39942" name="Rectangle 1030"/>
          <p:cNvSpPr>
            <a:spLocks noChangeArrowheads="1"/>
          </p:cNvSpPr>
          <p:nvPr/>
        </p:nvSpPr>
        <p:spPr bwMode="auto">
          <a:xfrm>
            <a:off x="696913" y="1203325"/>
            <a:ext cx="7772400" cy="4892675"/>
          </a:xfrm>
          <a:prstGeom prst="rect">
            <a:avLst/>
          </a:prstGeom>
          <a:noFill/>
          <a:ln w="9525">
            <a:noFill/>
            <a:miter lim="800000"/>
            <a:headEnd/>
            <a:tailEnd/>
          </a:ln>
        </p:spPr>
        <p:txBody>
          <a:bodyPr/>
          <a:lstStyle/>
          <a:p>
            <a:pPr marL="342900" indent="-342900">
              <a:spcBef>
                <a:spcPct val="20000"/>
              </a:spcBef>
            </a:pPr>
            <a:endParaRPr lang="en-US" sz="2800" dirty="0">
              <a:solidFill>
                <a:schemeClr val="accent2"/>
              </a:solidFill>
            </a:endParaRPr>
          </a:p>
          <a:p>
            <a:pPr marL="342900" indent="-342900">
              <a:spcBef>
                <a:spcPct val="20000"/>
              </a:spcBef>
            </a:pPr>
            <a:endParaRPr lang="en-US" sz="2800" dirty="0"/>
          </a:p>
          <a:p>
            <a:pPr marL="342900" indent="-342900">
              <a:spcBef>
                <a:spcPct val="20000"/>
              </a:spcBef>
            </a:pPr>
            <a:r>
              <a:rPr lang="en-US" sz="2800" dirty="0" smtClean="0"/>
              <a:t> </a:t>
            </a:r>
            <a:r>
              <a:rPr lang="en-US" sz="2800" dirty="0"/>
              <a:t>complex oxide </a:t>
            </a:r>
          </a:p>
          <a:p>
            <a:pPr marL="342900" indent="-342900">
              <a:spcBef>
                <a:spcPct val="20000"/>
              </a:spcBef>
            </a:pPr>
            <a:r>
              <a:rPr lang="en-US" sz="2800" dirty="0"/>
              <a:t>        BaTiO</a:t>
            </a:r>
            <a:r>
              <a:rPr lang="en-US" sz="2800" baseline="-25000" dirty="0"/>
              <a:t>3</a:t>
            </a:r>
          </a:p>
        </p:txBody>
      </p:sp>
    </p:spTree>
  </p:cSld>
  <p:clrMapOvr>
    <a:masterClrMapping/>
  </p:clrMapOvr>
  <p:transition>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GB" b="1" dirty="0" err="1" smtClean="0">
                <a:solidFill>
                  <a:srgbClr val="FF0000"/>
                </a:solidFill>
              </a:rPr>
              <a:t>Perovskite</a:t>
            </a:r>
            <a:endParaRPr lang="en-US" dirty="0"/>
          </a:p>
        </p:txBody>
      </p:sp>
      <p:pic>
        <p:nvPicPr>
          <p:cNvPr id="41986" name="Picture 2" descr="C:\Documents and Settings\vms.ADMIN-0DD81E43F\Desktop\220px-Perovskite-155026.jpg"/>
          <p:cNvPicPr>
            <a:picLocks noGrp="1" noChangeAspect="1" noChangeArrowheads="1"/>
          </p:cNvPicPr>
          <p:nvPr>
            <p:ph idx="1"/>
          </p:nvPr>
        </p:nvPicPr>
        <p:blipFill>
          <a:blip r:embed="rId2"/>
          <a:srcRect/>
          <a:stretch>
            <a:fillRect/>
          </a:stretch>
        </p:blipFill>
        <p:spPr bwMode="auto">
          <a:xfrm>
            <a:off x="1219200" y="1143000"/>
            <a:ext cx="6553200" cy="51816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3"/>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4" name="3 Slayt Numarası Yer Tutucusu"/>
          <p:cNvSpPr>
            <a:spLocks noGrp="1"/>
          </p:cNvSpPr>
          <p:nvPr>
            <p:ph type="sldNum" sz="quarter" idx="12"/>
          </p:nvPr>
        </p:nvSpPr>
        <p:spPr/>
        <p:txBody>
          <a:bodyPr/>
          <a:lstStyle/>
          <a:p>
            <a:pPr>
              <a:defRPr/>
            </a:pPr>
            <a:fld id="{C7A9DDA0-887E-44DE-BF36-CA3DBAA89F5E}" type="slidenum">
              <a:rPr lang="en-US"/>
              <a:pPr>
                <a:defRPr/>
              </a:pPr>
              <a:t>30</a:t>
            </a:fld>
            <a:endParaRPr lang="en-US"/>
          </a:p>
        </p:txBody>
      </p:sp>
      <p:sp>
        <p:nvSpPr>
          <p:cNvPr id="5" name="13 Veri Yer Tutucusu"/>
          <p:cNvSpPr txBox="1">
            <a:spLocks/>
          </p:cNvSpPr>
          <p:nvPr/>
        </p:nvSpPr>
        <p:spPr>
          <a:xfrm>
            <a:off x="0" y="6610350"/>
            <a:ext cx="990600" cy="247650"/>
          </a:xfrm>
          <a:prstGeom prst="rect">
            <a:avLst/>
          </a:prstGeom>
        </p:spPr>
        <p:txBody>
          <a:bodyPr/>
          <a:lstStyle/>
          <a:p>
            <a:pPr eaLnBrk="1" hangingPunct="1">
              <a:defRPr/>
            </a:pPr>
            <a:fld id="{716CDC70-7997-46FB-9DA0-30DC1482E49A}"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Slayt Numarası Yer Tutucusu"/>
          <p:cNvSpPr>
            <a:spLocks noGrp="1"/>
          </p:cNvSpPr>
          <p:nvPr>
            <p:ph type="sldNum" sz="quarter" idx="12"/>
          </p:nvPr>
        </p:nvSpPr>
        <p:spPr>
          <a:xfrm>
            <a:off x="8229600" y="6473825"/>
            <a:ext cx="758825" cy="247650"/>
          </a:xfrm>
        </p:spPr>
        <p:txBody>
          <a:bodyPr/>
          <a:lstStyle/>
          <a:p>
            <a:pPr>
              <a:defRPr/>
            </a:pPr>
            <a:fld id="{97841E12-FB7F-4FB8-9AAF-A827839AD2E3}" type="slidenum">
              <a:rPr lang="en-US"/>
              <a:pPr>
                <a:defRPr/>
              </a:pPr>
              <a:t>31</a:t>
            </a:fld>
            <a:endParaRPr lang="en-US"/>
          </a:p>
        </p:txBody>
      </p:sp>
      <p:sp>
        <p:nvSpPr>
          <p:cNvPr id="6146" name="6 Başlık"/>
          <p:cNvSpPr>
            <a:spLocks noGrp="1"/>
          </p:cNvSpPr>
          <p:nvPr>
            <p:ph type="title" idx="4294967295"/>
          </p:nvPr>
        </p:nvSpPr>
        <p:spPr>
          <a:xfrm>
            <a:off x="0" y="274638"/>
            <a:ext cx="8229600" cy="1143000"/>
          </a:xfrm>
        </p:spPr>
        <p:txBody>
          <a:bodyPr>
            <a:normAutofit/>
          </a:bodyPr>
          <a:lstStyle/>
          <a:p>
            <a:pPr>
              <a:defRPr/>
            </a:pPr>
            <a:r>
              <a:rPr lang="tr-TR" i="1" kern="1200" cap="all" dirty="0">
                <a:effectLst>
                  <a:reflection blurRad="12700" stA="48000" endA="300" endPos="55000" dir="5400000" sy="-90000" algn="bl" rotWithShape="0"/>
                </a:effectLst>
                <a:cs typeface="Times New Roman" pitchFamily="18" charset="0"/>
              </a:rPr>
              <a:t>Preparation of Raw Materials</a:t>
            </a:r>
          </a:p>
        </p:txBody>
      </p:sp>
      <p:pic>
        <p:nvPicPr>
          <p:cNvPr id="51203" name="Picture 6"/>
          <p:cNvPicPr>
            <a:picLocks noGrp="1" noChangeAspect="1" noChangeArrowheads="1"/>
          </p:cNvPicPr>
          <p:nvPr>
            <p:ph idx="4294967295"/>
          </p:nvPr>
        </p:nvPicPr>
        <p:blipFill>
          <a:blip r:embed="rId3"/>
          <a:srcRect/>
          <a:stretch>
            <a:fillRect/>
          </a:stretch>
        </p:blipFill>
        <p:spPr>
          <a:xfrm>
            <a:off x="4343400" y="4724400"/>
            <a:ext cx="4800600" cy="1676400"/>
          </a:xfrm>
        </p:spPr>
      </p:pic>
      <p:sp>
        <p:nvSpPr>
          <p:cNvPr id="51204" name="7 Metin Yer Tutucusu"/>
          <p:cNvSpPr>
            <a:spLocks noGrp="1"/>
          </p:cNvSpPr>
          <p:nvPr>
            <p:ph type="body" sz="half" idx="4294967295"/>
          </p:nvPr>
        </p:nvSpPr>
        <p:spPr>
          <a:xfrm>
            <a:off x="0" y="1981200"/>
            <a:ext cx="3614738" cy="2214563"/>
          </a:xfrm>
        </p:spPr>
        <p:txBody>
          <a:bodyPr/>
          <a:lstStyle/>
          <a:p>
            <a:pPr>
              <a:buFont typeface="Arial" pitchFamily="34" charset="0"/>
              <a:buChar char="•"/>
            </a:pPr>
            <a:r>
              <a:rPr lang="tr-TR" sz="3600" smtClean="0"/>
              <a:t> </a:t>
            </a:r>
            <a:r>
              <a:rPr lang="tr-TR" sz="3600" smtClean="0">
                <a:latin typeface="Times New Roman" pitchFamily="18" charset="0"/>
                <a:cs typeface="Times New Roman" pitchFamily="18" charset="0"/>
              </a:rPr>
              <a:t>Crushing &amp; Grinding</a:t>
            </a:r>
            <a:r>
              <a:rPr lang="tr-TR" sz="3400" smtClean="0">
                <a:latin typeface="Times New Roman" pitchFamily="18" charset="0"/>
                <a:cs typeface="Times New Roman" pitchFamily="18" charset="0"/>
              </a:rPr>
              <a:t> </a:t>
            </a:r>
            <a:r>
              <a:rPr lang="tr-TR" sz="2600" smtClean="0">
                <a:latin typeface="Times New Roman" pitchFamily="18" charset="0"/>
                <a:cs typeface="Times New Roman" pitchFamily="18" charset="0"/>
              </a:rPr>
              <a:t>(to get ready ceramic powder for shaping</a:t>
            </a:r>
            <a:r>
              <a:rPr lang="tr-TR" sz="3400" smtClean="0">
                <a:latin typeface="Times New Roman" pitchFamily="18" charset="0"/>
                <a:cs typeface="Times New Roman" pitchFamily="18" charset="0"/>
              </a:rPr>
              <a:t>)</a:t>
            </a:r>
            <a:endParaRPr lang="tr-TR" sz="2600" smtClean="0">
              <a:latin typeface="Times New Roman" pitchFamily="18" charset="0"/>
              <a:cs typeface="Times New Roman" pitchFamily="18" charset="0"/>
            </a:endParaRPr>
          </a:p>
        </p:txBody>
      </p:sp>
      <p:pic>
        <p:nvPicPr>
          <p:cNvPr id="51205" name="Picture 7"/>
          <p:cNvPicPr>
            <a:picLocks noChangeAspect="1" noChangeArrowheads="1"/>
          </p:cNvPicPr>
          <p:nvPr/>
        </p:nvPicPr>
        <p:blipFill>
          <a:blip r:embed="rId4"/>
          <a:srcRect/>
          <a:stretch>
            <a:fillRect/>
          </a:stretch>
        </p:blipFill>
        <p:spPr bwMode="auto">
          <a:xfrm>
            <a:off x="4267200" y="1619250"/>
            <a:ext cx="4143375" cy="2571750"/>
          </a:xfrm>
          <a:prstGeom prst="rect">
            <a:avLst/>
          </a:prstGeom>
          <a:noFill/>
          <a:ln w="9525">
            <a:noFill/>
            <a:miter lim="800000"/>
            <a:headEnd/>
            <a:tailEnd/>
          </a:ln>
        </p:spPr>
      </p:pic>
      <p:sp>
        <p:nvSpPr>
          <p:cNvPr id="8" name="13 Veri Yer Tutucusu"/>
          <p:cNvSpPr txBox="1">
            <a:spLocks/>
          </p:cNvSpPr>
          <p:nvPr/>
        </p:nvSpPr>
        <p:spPr>
          <a:xfrm>
            <a:off x="0" y="6610350"/>
            <a:ext cx="990600" cy="247650"/>
          </a:xfrm>
          <a:prstGeom prst="rect">
            <a:avLst/>
          </a:prstGeom>
        </p:spPr>
        <p:txBody>
          <a:bodyPr/>
          <a:lstStyle/>
          <a:p>
            <a:pPr eaLnBrk="1" hangingPunct="1">
              <a:defRPr/>
            </a:pPr>
            <a:fld id="{716CDC70-7997-46FB-9DA0-30DC1482E49A}"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Slayt Numarası Yer Tutucusu"/>
          <p:cNvSpPr>
            <a:spLocks noGrp="1"/>
          </p:cNvSpPr>
          <p:nvPr>
            <p:ph type="sldNum" sz="quarter" idx="12"/>
          </p:nvPr>
        </p:nvSpPr>
        <p:spPr>
          <a:xfrm>
            <a:off x="8229600" y="6473825"/>
            <a:ext cx="758825" cy="247650"/>
          </a:xfrm>
        </p:spPr>
        <p:txBody>
          <a:bodyPr/>
          <a:lstStyle/>
          <a:p>
            <a:pPr>
              <a:defRPr/>
            </a:pPr>
            <a:fld id="{1196CC35-16D2-4A84-B1A2-CB2B6634C8CE}" type="slidenum">
              <a:rPr lang="en-US"/>
              <a:pPr>
                <a:defRPr/>
              </a:pPr>
              <a:t>32</a:t>
            </a:fld>
            <a:endParaRPr lang="en-US"/>
          </a:p>
        </p:txBody>
      </p:sp>
      <p:sp>
        <p:nvSpPr>
          <p:cNvPr id="7170" name="4 Başlık"/>
          <p:cNvSpPr>
            <a:spLocks noGrp="1"/>
          </p:cNvSpPr>
          <p:nvPr>
            <p:ph type="title" idx="4294967295"/>
          </p:nvPr>
        </p:nvSpPr>
        <p:spPr>
          <a:xfrm>
            <a:off x="0" y="274638"/>
            <a:ext cx="8229600" cy="1143000"/>
          </a:xfrm>
        </p:spPr>
        <p:txBody>
          <a:bodyPr>
            <a:normAutofit/>
          </a:bodyPr>
          <a:lstStyle/>
          <a:p>
            <a:pPr>
              <a:defRPr/>
            </a:pPr>
            <a:r>
              <a:rPr lang="tr-TR" i="1" kern="1200" cap="all" dirty="0">
                <a:effectLst>
                  <a:reflection blurRad="12700" stA="48000" endA="300" endPos="55000" dir="5400000" sy="-90000" algn="bl" rotWithShape="0"/>
                </a:effectLst>
              </a:rPr>
              <a:t>Powder processing</a:t>
            </a:r>
          </a:p>
        </p:txBody>
      </p:sp>
      <p:sp>
        <p:nvSpPr>
          <p:cNvPr id="52227" name="5 İçerik Yer Tutucusu"/>
          <p:cNvSpPr>
            <a:spLocks noGrp="1"/>
          </p:cNvSpPr>
          <p:nvPr>
            <p:ph idx="4294967295"/>
          </p:nvPr>
        </p:nvSpPr>
        <p:spPr>
          <a:xfrm>
            <a:off x="0" y="1214438"/>
            <a:ext cx="8229600" cy="4525962"/>
          </a:xfrm>
        </p:spPr>
        <p:txBody>
          <a:bodyPr/>
          <a:lstStyle/>
          <a:p>
            <a:r>
              <a:rPr lang="tr-TR" smtClean="0"/>
              <a:t>Ceramic powder is converted into a useful shape at this step.</a:t>
            </a:r>
          </a:p>
          <a:p>
            <a:pPr>
              <a:buFont typeface="Arial" pitchFamily="34" charset="0"/>
              <a:buNone/>
            </a:pPr>
            <a:endParaRPr lang="tr-TR" smtClean="0"/>
          </a:p>
          <a:p>
            <a:r>
              <a:rPr lang="tr-TR" smtClean="0"/>
              <a:t>Processing techniques</a:t>
            </a:r>
          </a:p>
          <a:p>
            <a:pPr lvl="1"/>
            <a:r>
              <a:rPr lang="tr-TR" smtClean="0"/>
              <a:t>Tape casting</a:t>
            </a:r>
          </a:p>
          <a:p>
            <a:pPr lvl="1"/>
            <a:r>
              <a:rPr lang="tr-TR" smtClean="0"/>
              <a:t>Slip casting</a:t>
            </a:r>
          </a:p>
          <a:p>
            <a:pPr lvl="1"/>
            <a:r>
              <a:rPr lang="tr-TR" smtClean="0"/>
              <a:t>Injection molding</a:t>
            </a:r>
          </a:p>
          <a:p>
            <a:pPr lvl="1">
              <a:buFont typeface="Arial" pitchFamily="34" charset="0"/>
              <a:buNone/>
            </a:pPr>
            <a:endParaRPr lang="tr-TR" smtClean="0"/>
          </a:p>
        </p:txBody>
      </p:sp>
      <p:pic>
        <p:nvPicPr>
          <p:cNvPr id="52228" name="Picture 5" descr="http://janereynoldsceramics.co.uk/images/ceramic1.jpg"/>
          <p:cNvPicPr>
            <a:picLocks noChangeAspect="1" noChangeArrowheads="1"/>
          </p:cNvPicPr>
          <p:nvPr/>
        </p:nvPicPr>
        <p:blipFill>
          <a:blip r:embed="rId2"/>
          <a:srcRect/>
          <a:stretch>
            <a:fillRect/>
          </a:stretch>
        </p:blipFill>
        <p:spPr bwMode="auto">
          <a:xfrm>
            <a:off x="4071938" y="1714500"/>
            <a:ext cx="5072062" cy="5143500"/>
          </a:xfrm>
          <a:prstGeom prst="rect">
            <a:avLst/>
          </a:prstGeom>
          <a:noFill/>
          <a:ln w="9525">
            <a:noFill/>
            <a:miter lim="800000"/>
            <a:headEnd/>
            <a:tailEnd/>
          </a:ln>
        </p:spPr>
      </p:pic>
      <p:sp>
        <p:nvSpPr>
          <p:cNvPr id="7" name="13 Veri Yer Tutucusu"/>
          <p:cNvSpPr txBox="1">
            <a:spLocks/>
          </p:cNvSpPr>
          <p:nvPr/>
        </p:nvSpPr>
        <p:spPr>
          <a:xfrm>
            <a:off x="0" y="6610350"/>
            <a:ext cx="990600" cy="247650"/>
          </a:xfrm>
          <a:prstGeom prst="rect">
            <a:avLst/>
          </a:prstGeom>
        </p:spPr>
        <p:txBody>
          <a:bodyPr/>
          <a:lstStyle/>
          <a:p>
            <a:pPr eaLnBrk="1" hangingPunct="1">
              <a:defRPr/>
            </a:pPr>
            <a:fld id="{716CDC70-7997-46FB-9DA0-30DC1482E49A}"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
        <p:nvSpPr>
          <p:cNvPr id="52231" name="Rectangle 9"/>
          <p:cNvSpPr>
            <a:spLocks noChangeArrowheads="1"/>
          </p:cNvSpPr>
          <p:nvPr/>
        </p:nvSpPr>
        <p:spPr bwMode="auto">
          <a:xfrm>
            <a:off x="304800" y="6248400"/>
            <a:ext cx="5867400" cy="366713"/>
          </a:xfrm>
          <a:prstGeom prst="rect">
            <a:avLst/>
          </a:prstGeom>
          <a:noFill/>
          <a:ln w="9525" algn="ctr">
            <a:noFill/>
            <a:miter lim="800000"/>
            <a:headEnd/>
            <a:tailEnd/>
          </a:ln>
        </p:spPr>
        <p:txBody>
          <a:bodyPr anchor="ctr">
            <a:spAutoFit/>
          </a:bodyPr>
          <a:lstStyle/>
          <a:p>
            <a:r>
              <a:rPr lang="en-US" sz="1000">
                <a:solidFill>
                  <a:schemeClr val="tx2"/>
                </a:solidFill>
              </a:rPr>
              <a:t>http://janereynoldsceramics.co.uk/images/ceramic1.jpg</a:t>
            </a:r>
            <a:r>
              <a:rPr lang="en-US"/>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Veri Yer Tutucusu"/>
          <p:cNvSpPr>
            <a:spLocks noGrp="1"/>
          </p:cNvSpPr>
          <p:nvPr>
            <p:ph type="dt" sz="half" idx="10"/>
          </p:nvPr>
        </p:nvSpPr>
        <p:spPr>
          <a:xfrm>
            <a:off x="0" y="6381750"/>
            <a:ext cx="2133600" cy="476250"/>
          </a:xfrm>
        </p:spPr>
        <p:txBody>
          <a:bodyPr/>
          <a:lstStyle/>
          <a:p>
            <a:pPr>
              <a:defRPr/>
            </a:pPr>
            <a:fld id="{1A57F091-2C35-4526-807C-25470840F210}" type="datetime1">
              <a:rPr lang="tr-TR"/>
              <a:pPr>
                <a:defRPr/>
              </a:pPr>
              <a:t>06.01.2018</a:t>
            </a:fld>
            <a:endParaRPr lang="en-US"/>
          </a:p>
        </p:txBody>
      </p:sp>
      <p:sp>
        <p:nvSpPr>
          <p:cNvPr id="6" name="5 Slayt Numarası Yer Tutucusu"/>
          <p:cNvSpPr>
            <a:spLocks noGrp="1"/>
          </p:cNvSpPr>
          <p:nvPr>
            <p:ph type="sldNum" sz="quarter" idx="12"/>
          </p:nvPr>
        </p:nvSpPr>
        <p:spPr/>
        <p:txBody>
          <a:bodyPr/>
          <a:lstStyle/>
          <a:p>
            <a:pPr>
              <a:defRPr/>
            </a:pPr>
            <a:fld id="{61D7ADE5-7D94-43C5-8271-98C9E59F2BE0}" type="slidenum">
              <a:rPr lang="en-US"/>
              <a:pPr>
                <a:defRPr/>
              </a:pPr>
              <a:t>33</a:t>
            </a:fld>
            <a:endParaRPr lang="en-US"/>
          </a:p>
        </p:txBody>
      </p:sp>
      <p:sp>
        <p:nvSpPr>
          <p:cNvPr id="8194" name="3 Başlık"/>
          <p:cNvSpPr>
            <a:spLocks noGrp="1"/>
          </p:cNvSpPr>
          <p:nvPr>
            <p:ph type="title" idx="4294967295"/>
          </p:nvPr>
        </p:nvSpPr>
        <p:spPr>
          <a:xfrm>
            <a:off x="0" y="274638"/>
            <a:ext cx="8229600" cy="1143000"/>
          </a:xfrm>
        </p:spPr>
        <p:txBody>
          <a:bodyPr>
            <a:normAutofit/>
          </a:bodyPr>
          <a:lstStyle/>
          <a:p>
            <a:pPr algn="ctr">
              <a:defRPr/>
            </a:pPr>
            <a:r>
              <a:rPr lang="tr-TR" kern="1200" cap="all" dirty="0">
                <a:effectLst>
                  <a:reflection blurRad="12700" stA="48000" endA="300" endPos="55000" dir="5400000" sy="-90000" algn="bl" rotWithShape="0"/>
                </a:effectLst>
              </a:rPr>
              <a:t>Slip casting</a:t>
            </a:r>
          </a:p>
        </p:txBody>
      </p:sp>
      <p:sp>
        <p:nvSpPr>
          <p:cNvPr id="53251" name="7 Metin Yer Tutucusu"/>
          <p:cNvSpPr>
            <a:spLocks noGrp="1"/>
          </p:cNvSpPr>
          <p:nvPr>
            <p:ph type="body" sz="half" idx="4294967295"/>
          </p:nvPr>
        </p:nvSpPr>
        <p:spPr>
          <a:xfrm>
            <a:off x="0" y="4648200"/>
            <a:ext cx="8229600" cy="1752600"/>
          </a:xfrm>
        </p:spPr>
        <p:txBody>
          <a:bodyPr/>
          <a:lstStyle/>
          <a:p>
            <a:pPr>
              <a:buFont typeface="Arial" pitchFamily="34" charset="0"/>
              <a:buChar char="•"/>
            </a:pPr>
            <a:r>
              <a:rPr lang="tr-TR" sz="2400" smtClean="0"/>
              <a:t>A suspension of seramic powders in water , slip, is poured into a porous plaster mold </a:t>
            </a:r>
          </a:p>
          <a:p>
            <a:pPr>
              <a:buFont typeface="Arial" pitchFamily="34" charset="0"/>
              <a:buChar char="•"/>
            </a:pPr>
            <a:r>
              <a:rPr lang="tr-TR" sz="2400" smtClean="0"/>
              <a:t>Water from the mix is absorbed into the plaster to form a firm layer of clay at the mold surface</a:t>
            </a:r>
          </a:p>
        </p:txBody>
      </p:sp>
      <p:pic>
        <p:nvPicPr>
          <p:cNvPr id="53252" name="Picture 4"/>
          <p:cNvPicPr>
            <a:picLocks noGrp="1" noChangeAspect="1" noChangeArrowheads="1"/>
          </p:cNvPicPr>
          <p:nvPr>
            <p:ph sz="half" idx="4294967295"/>
          </p:nvPr>
        </p:nvPicPr>
        <p:blipFill>
          <a:blip r:embed="rId2"/>
          <a:srcRect/>
          <a:stretch>
            <a:fillRect/>
          </a:stretch>
        </p:blipFill>
        <p:spPr>
          <a:xfrm>
            <a:off x="0" y="1066800"/>
            <a:ext cx="8077200" cy="3429000"/>
          </a:xfr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p:txBody>
          <a:bodyPr/>
          <a:lstStyle/>
          <a:p>
            <a:pPr>
              <a:defRPr/>
            </a:pPr>
            <a:fld id="{69DD4F78-7F0D-456C-83C0-633576E55070}" type="slidenum">
              <a:rPr lang="en-US"/>
              <a:pPr>
                <a:defRPr/>
              </a:pPr>
              <a:t>34</a:t>
            </a:fld>
            <a:endParaRPr lang="en-US"/>
          </a:p>
        </p:txBody>
      </p:sp>
      <p:sp>
        <p:nvSpPr>
          <p:cNvPr id="54274" name="3 Metin Yer Tutucusu"/>
          <p:cNvSpPr>
            <a:spLocks noGrp="1"/>
          </p:cNvSpPr>
          <p:nvPr>
            <p:ph type="body" sz="half" idx="4294967295"/>
          </p:nvPr>
        </p:nvSpPr>
        <p:spPr>
          <a:xfrm>
            <a:off x="442913" y="4495800"/>
            <a:ext cx="8701087" cy="1981200"/>
          </a:xfrm>
        </p:spPr>
        <p:txBody>
          <a:bodyPr lIns="109728" tIns="0">
            <a:normAutofit lnSpcReduction="10000"/>
          </a:bodyPr>
          <a:lstStyle/>
          <a:p>
            <a:pPr marL="0" indent="0">
              <a:buFont typeface="Wingdings 2" pitchFamily="18" charset="2"/>
              <a:buNone/>
            </a:pPr>
            <a:r>
              <a:rPr lang="tr-TR" sz="1400" smtClean="0"/>
              <a:t>http://global.kyocera.com/fcworld/first/process06.html</a:t>
            </a:r>
          </a:p>
          <a:p>
            <a:pPr marL="0" indent="0">
              <a:buFont typeface="Arial" pitchFamily="34" charset="0"/>
              <a:buChar char="•"/>
            </a:pPr>
            <a:r>
              <a:rPr lang="tr-TR" sz="2200" smtClean="0"/>
              <a:t>R</a:t>
            </a:r>
            <a:r>
              <a:rPr lang="en-US" sz="2200" smtClean="0"/>
              <a:t>aw materials are mixed with resin  to provide the necessary fluidity degree.</a:t>
            </a:r>
            <a:endParaRPr lang="tr-TR" sz="2200" smtClean="0"/>
          </a:p>
          <a:p>
            <a:pPr marL="0" indent="0">
              <a:buFont typeface="Arial" pitchFamily="34" charset="0"/>
              <a:buChar char="•"/>
            </a:pPr>
            <a:r>
              <a:rPr lang="tr-TR" sz="2200" smtClean="0"/>
              <a:t>T</a:t>
            </a:r>
            <a:r>
              <a:rPr lang="en-US" sz="2200" smtClean="0"/>
              <a:t>hen injected into the molding die </a:t>
            </a:r>
            <a:endParaRPr lang="tr-TR" sz="2200" smtClean="0"/>
          </a:p>
          <a:p>
            <a:pPr marL="0" indent="0">
              <a:buFont typeface="Arial" pitchFamily="34" charset="0"/>
              <a:buChar char="•"/>
            </a:pPr>
            <a:r>
              <a:rPr lang="en-US" sz="2200" smtClean="0"/>
              <a:t>The mold is then cooled to harden the binder and produce a "green" compact part (also known as an </a:t>
            </a:r>
            <a:r>
              <a:rPr lang="en-US" sz="2200" i="1" smtClean="0"/>
              <a:t>unsintered powder compact</a:t>
            </a:r>
            <a:r>
              <a:rPr lang="en-US" sz="2200" smtClean="0"/>
              <a:t>)</a:t>
            </a:r>
            <a:r>
              <a:rPr lang="tr-TR" sz="2200" smtClean="0"/>
              <a:t>.</a:t>
            </a:r>
          </a:p>
        </p:txBody>
      </p:sp>
      <p:pic>
        <p:nvPicPr>
          <p:cNvPr id="54275" name="Picture 4" descr="Image : Injection Molding"/>
          <p:cNvPicPr>
            <a:picLocks noChangeAspect="1" noChangeArrowheads="1"/>
          </p:cNvPicPr>
          <p:nvPr/>
        </p:nvPicPr>
        <p:blipFill>
          <a:blip r:embed="rId3"/>
          <a:srcRect/>
          <a:stretch>
            <a:fillRect/>
          </a:stretch>
        </p:blipFill>
        <p:spPr bwMode="auto">
          <a:xfrm>
            <a:off x="0" y="0"/>
            <a:ext cx="9144000" cy="4429125"/>
          </a:xfrm>
          <a:prstGeom prst="rect">
            <a:avLst/>
          </a:prstGeom>
          <a:noFill/>
          <a:ln w="9525">
            <a:noFill/>
            <a:miter lim="800000"/>
            <a:headEnd/>
            <a:tailEnd/>
          </a:ln>
        </p:spPr>
      </p:pic>
      <p:sp>
        <p:nvSpPr>
          <p:cNvPr id="6" name="13 Veri Yer Tutucusu"/>
          <p:cNvSpPr txBox="1">
            <a:spLocks/>
          </p:cNvSpPr>
          <p:nvPr/>
        </p:nvSpPr>
        <p:spPr>
          <a:xfrm>
            <a:off x="0" y="6610350"/>
            <a:ext cx="990600" cy="247650"/>
          </a:xfrm>
          <a:prstGeom prst="rect">
            <a:avLst/>
          </a:prstGeom>
        </p:spPr>
        <p:txBody>
          <a:bodyPr/>
          <a:lstStyle/>
          <a:p>
            <a:pPr eaLnBrk="1" hangingPunct="1">
              <a:defRPr/>
            </a:pPr>
            <a:fld id="{716CDC70-7997-46FB-9DA0-30DC1482E49A}"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Veri Yer Tutucusu"/>
          <p:cNvSpPr>
            <a:spLocks noGrp="1"/>
          </p:cNvSpPr>
          <p:nvPr>
            <p:ph type="dt" sz="half" idx="10"/>
          </p:nvPr>
        </p:nvSpPr>
        <p:spPr>
          <a:xfrm>
            <a:off x="0" y="6610350"/>
            <a:ext cx="990600" cy="247650"/>
          </a:xfrm>
        </p:spPr>
        <p:txBody>
          <a:bodyPr/>
          <a:lstStyle/>
          <a:p>
            <a:pPr>
              <a:defRPr/>
            </a:pPr>
            <a:fld id="{CC7E72F4-1D3B-4963-BEA1-FB18DB449F17}" type="datetime1">
              <a:rPr lang="tr-TR"/>
              <a:pPr>
                <a:defRPr/>
              </a:pPr>
              <a:t>06.01.2018</a:t>
            </a:fld>
            <a:endParaRPr lang="en-US" dirty="0"/>
          </a:p>
        </p:txBody>
      </p:sp>
      <p:sp>
        <p:nvSpPr>
          <p:cNvPr id="10" name="9 Slayt Numarası Yer Tutucusu"/>
          <p:cNvSpPr>
            <a:spLocks noGrp="1"/>
          </p:cNvSpPr>
          <p:nvPr>
            <p:ph type="sldNum" sz="quarter" idx="12"/>
          </p:nvPr>
        </p:nvSpPr>
        <p:spPr/>
        <p:txBody>
          <a:bodyPr/>
          <a:lstStyle/>
          <a:p>
            <a:pPr>
              <a:defRPr/>
            </a:pPr>
            <a:fld id="{3CA4E6ED-EF8C-40BE-A39F-3181DB04C9FB}" type="slidenum">
              <a:rPr lang="en-US"/>
              <a:pPr>
                <a:defRPr/>
              </a:pPr>
              <a:t>35</a:t>
            </a:fld>
            <a:endParaRPr lang="en-US"/>
          </a:p>
        </p:txBody>
      </p:sp>
      <p:sp>
        <p:nvSpPr>
          <p:cNvPr id="5" name="4 Başlık"/>
          <p:cNvSpPr>
            <a:spLocks noGrp="1"/>
          </p:cNvSpPr>
          <p:nvPr>
            <p:ph type="title" sz="quarter" idx="4294967295"/>
          </p:nvPr>
        </p:nvSpPr>
        <p:spPr>
          <a:xfrm>
            <a:off x="0" y="274638"/>
            <a:ext cx="8229600" cy="1143000"/>
          </a:xfrm>
        </p:spPr>
        <p:txBody>
          <a:bodyPr rtlCol="0">
            <a:normAutofit fontScale="90000"/>
          </a:bodyPr>
          <a:lstStyle/>
          <a:p>
            <a:pPr fontAlgn="auto">
              <a:spcAft>
                <a:spcPts val="0"/>
              </a:spcAft>
              <a:defRPr/>
            </a:pPr>
            <a:r>
              <a:rPr lang="tr-TR" i="1" kern="1200" cap="all" dirty="0" err="1">
                <a:effectLst>
                  <a:reflection blurRad="12700" stA="48000" endA="300" endPos="55000" dir="5400000" sy="-90000" algn="bl" rotWithShape="0"/>
                </a:effectLst>
              </a:rPr>
              <a:t>Difference</a:t>
            </a:r>
            <a:r>
              <a:rPr lang="tr-TR" i="1" kern="1200" cap="all" dirty="0">
                <a:effectLst>
                  <a:reflection blurRad="12700" stA="48000" endA="300" endPos="55000" dir="5400000" sy="-90000" algn="bl" rotWithShape="0"/>
                </a:effectLst>
              </a:rPr>
              <a:t> </a:t>
            </a:r>
            <a:r>
              <a:rPr lang="tr-TR" i="1" kern="1200" cap="all" dirty="0" err="1">
                <a:effectLst>
                  <a:reflection blurRad="12700" stA="48000" endA="300" endPos="55000" dir="5400000" sy="-90000" algn="bl" rotWithShape="0"/>
                </a:effectLst>
              </a:rPr>
              <a:t>between</a:t>
            </a:r>
            <a:r>
              <a:rPr lang="tr-TR" i="1" kern="1200" cap="all" dirty="0">
                <a:effectLst>
                  <a:reflection blurRad="12700" stA="48000" endA="300" endPos="55000" dir="5400000" sy="-90000" algn="bl" rotWithShape="0"/>
                </a:effectLst>
              </a:rPr>
              <a:t> </a:t>
            </a:r>
            <a:r>
              <a:rPr lang="tr-TR" i="1" kern="1200" cap="all" dirty="0" err="1">
                <a:effectLst>
                  <a:reflection blurRad="12700" stA="48000" endA="300" endPos="55000" dir="5400000" sy="-90000" algn="bl" rotWithShape="0"/>
                </a:effectLst>
              </a:rPr>
              <a:t>casting</a:t>
            </a:r>
            <a:r>
              <a:rPr lang="tr-TR" i="1" kern="1200" cap="all" dirty="0">
                <a:effectLst>
                  <a:reflection blurRad="12700" stA="48000" endA="300" endPos="55000" dir="5400000" sy="-90000" algn="bl" rotWithShape="0"/>
                </a:effectLst>
              </a:rPr>
              <a:t> </a:t>
            </a:r>
            <a:r>
              <a:rPr lang="tr-TR" i="1" kern="1200" cap="all" dirty="0" err="1">
                <a:effectLst>
                  <a:reflection blurRad="12700" stA="48000" endA="300" endPos="55000" dir="5400000" sy="-90000" algn="bl" rotWithShape="0"/>
                </a:effectLst>
              </a:rPr>
              <a:t>and</a:t>
            </a:r>
            <a:r>
              <a:rPr lang="tr-TR" i="1" kern="1200" cap="all" dirty="0">
                <a:effectLst>
                  <a:reflection blurRad="12700" stA="48000" endA="300" endPos="55000" dir="5400000" sy="-90000" algn="bl" rotWithShape="0"/>
                </a:effectLst>
              </a:rPr>
              <a:t> </a:t>
            </a:r>
            <a:r>
              <a:rPr lang="tr-TR" i="1" kern="1200" cap="all" dirty="0" err="1">
                <a:effectLst>
                  <a:reflection blurRad="12700" stA="48000" endA="300" endPos="55000" dir="5400000" sy="-90000" algn="bl" rotWithShape="0"/>
                </a:effectLst>
              </a:rPr>
              <a:t>molding</a:t>
            </a:r>
            <a:endParaRPr lang="tr-TR" i="1" kern="1200" cap="all" dirty="0">
              <a:effectLst>
                <a:reflection blurRad="12700" stA="48000" endA="300" endPos="55000" dir="5400000" sy="-90000" algn="bl" rotWithShape="0"/>
              </a:effectLst>
            </a:endParaRPr>
          </a:p>
        </p:txBody>
      </p:sp>
      <p:sp>
        <p:nvSpPr>
          <p:cNvPr id="55301" name="8 İçerik Yer Tutucusu"/>
          <p:cNvSpPr>
            <a:spLocks noGrp="1"/>
          </p:cNvSpPr>
          <p:nvPr>
            <p:ph sz="quarter" idx="4294967295"/>
          </p:nvPr>
        </p:nvSpPr>
        <p:spPr>
          <a:xfrm>
            <a:off x="5391150" y="4000500"/>
            <a:ext cx="3752850" cy="2324100"/>
          </a:xfrm>
        </p:spPr>
        <p:txBody>
          <a:bodyPr>
            <a:normAutofit/>
          </a:bodyPr>
          <a:lstStyle/>
          <a:p>
            <a:r>
              <a:rPr lang="en-US" sz="2200" smtClean="0"/>
              <a:t>raw materials are mixed with resin</a:t>
            </a:r>
            <a:r>
              <a:rPr lang="tr-TR" sz="2200" smtClean="0"/>
              <a:t>.</a:t>
            </a:r>
          </a:p>
          <a:p>
            <a:r>
              <a:rPr lang="tr-TR" sz="2200" smtClean="0"/>
              <a:t>Then fed </a:t>
            </a:r>
            <a:r>
              <a:rPr lang="en-US" sz="2200" smtClean="0"/>
              <a:t>injected into the molding die</a:t>
            </a:r>
            <a:endParaRPr lang="tr-TR" sz="2200" smtClean="0"/>
          </a:p>
          <a:p>
            <a:r>
              <a:rPr lang="en-US" sz="2200" smtClean="0"/>
              <a:t>The mold is then cooled to harden the binde</a:t>
            </a:r>
            <a:r>
              <a:rPr lang="tr-TR" sz="2200" smtClean="0"/>
              <a:t>r.</a:t>
            </a:r>
          </a:p>
        </p:txBody>
      </p:sp>
      <p:sp>
        <p:nvSpPr>
          <p:cNvPr id="55304" name="6 İçerik Yer Tutucusu"/>
          <p:cNvSpPr>
            <a:spLocks noGrp="1"/>
          </p:cNvSpPr>
          <p:nvPr>
            <p:ph sz="half" idx="4294967295"/>
          </p:nvPr>
        </p:nvSpPr>
        <p:spPr>
          <a:xfrm>
            <a:off x="0" y="1857375"/>
            <a:ext cx="4040188" cy="2409825"/>
          </a:xfrm>
        </p:spPr>
        <p:txBody>
          <a:bodyPr>
            <a:normAutofit lnSpcReduction="10000"/>
          </a:bodyPr>
          <a:lstStyle/>
          <a:p>
            <a:r>
              <a:rPr lang="tr-TR" sz="2200" smtClean="0"/>
              <a:t>M</a:t>
            </a:r>
            <a:r>
              <a:rPr lang="en-US" sz="2200" smtClean="0"/>
              <a:t>ixed raw materials are combined with solvating media and a dispersant</a:t>
            </a:r>
            <a:endParaRPr lang="tr-TR" sz="2200" smtClean="0"/>
          </a:p>
          <a:p>
            <a:r>
              <a:rPr lang="tr-TR" sz="2200" smtClean="0"/>
              <a:t>T</a:t>
            </a:r>
            <a:r>
              <a:rPr lang="en-US" sz="2200" smtClean="0"/>
              <a:t>hen fed into an absorbent die. </a:t>
            </a:r>
            <a:endParaRPr lang="tr-TR" sz="2200" smtClean="0"/>
          </a:p>
          <a:p>
            <a:r>
              <a:rPr lang="en-US" sz="2200" smtClean="0"/>
              <a:t>The materials are dehydrated and solidified</a:t>
            </a:r>
            <a:endParaRPr lang="tr-TR" sz="2200" smtClean="0"/>
          </a:p>
        </p:txBody>
      </p:sp>
      <p:pic>
        <p:nvPicPr>
          <p:cNvPr id="55299" name="Picture 11" descr="http://3.bp.blogspot.com/_lQGzD9AVs0c/SlpUqoT0VbI/AAAAAAAAAp8/9-_RGEzy6vE/s400/yumbrella-1.jpg"/>
          <p:cNvPicPr>
            <a:picLocks noChangeAspect="1" noChangeArrowheads="1"/>
          </p:cNvPicPr>
          <p:nvPr/>
        </p:nvPicPr>
        <p:blipFill>
          <a:blip r:embed="rId2"/>
          <a:srcRect/>
          <a:stretch>
            <a:fillRect/>
          </a:stretch>
        </p:blipFill>
        <p:spPr bwMode="auto">
          <a:xfrm>
            <a:off x="0" y="4495800"/>
            <a:ext cx="4495800" cy="2362200"/>
          </a:xfrm>
          <a:prstGeom prst="rect">
            <a:avLst/>
          </a:prstGeom>
          <a:noFill/>
          <a:ln w="9525">
            <a:noFill/>
            <a:miter lim="800000"/>
            <a:headEnd/>
            <a:tailEnd/>
          </a:ln>
        </p:spPr>
      </p:pic>
      <p:pic>
        <p:nvPicPr>
          <p:cNvPr id="55300" name="Picture 9" descr="http://t1.gstatic.com/images?q=tbn:Ie0VWevRw7Id1M:http://ceramics.org/ceramictechtoday/wp-content/uploads/2009/09/cim-rounds.jpg">
            <a:hlinkClick r:id="rId3"/>
          </p:cNvPr>
          <p:cNvPicPr>
            <a:picLocks noChangeAspect="1" noChangeArrowheads="1"/>
          </p:cNvPicPr>
          <p:nvPr/>
        </p:nvPicPr>
        <p:blipFill>
          <a:blip r:embed="rId4"/>
          <a:srcRect/>
          <a:stretch>
            <a:fillRect/>
          </a:stretch>
        </p:blipFill>
        <p:spPr bwMode="auto">
          <a:xfrm>
            <a:off x="4786313" y="1428750"/>
            <a:ext cx="3900487" cy="2000250"/>
          </a:xfrm>
          <a:prstGeom prst="rect">
            <a:avLst/>
          </a:prstGeom>
          <a:noFill/>
          <a:ln w="9525">
            <a:noFill/>
            <a:miter lim="800000"/>
            <a:headEnd/>
            <a:tailEnd/>
          </a:ln>
        </p:spPr>
      </p:pic>
      <p:sp>
        <p:nvSpPr>
          <p:cNvPr id="14" name="7 Metin Yer Tutucusu"/>
          <p:cNvSpPr txBox="1">
            <a:spLocks/>
          </p:cNvSpPr>
          <p:nvPr/>
        </p:nvSpPr>
        <p:spPr bwMode="auto">
          <a:xfrm>
            <a:off x="4724400" y="3581400"/>
            <a:ext cx="3900488" cy="460375"/>
          </a:xfrm>
          <a:prstGeom prst="rect">
            <a:avLst/>
          </a:prstGeom>
          <a:noFill/>
          <a:ln w="9525">
            <a:noFill/>
            <a:miter lim="800000"/>
            <a:headEnd/>
            <a:tailEnd/>
          </a:ln>
        </p:spPr>
        <p:txBody>
          <a:bodyPr/>
          <a:lstStyle/>
          <a:p>
            <a:pPr marL="342900" indent="-342900">
              <a:spcBef>
                <a:spcPct val="20000"/>
              </a:spcBef>
              <a:buClr>
                <a:schemeClr val="accent1"/>
              </a:buClr>
              <a:buSzPct val="70000"/>
              <a:buFont typeface="Wingdings 2" pitchFamily="18" charset="2"/>
              <a:buChar char=""/>
              <a:defRPr/>
            </a:pPr>
            <a:r>
              <a:rPr lang="tr-TR" sz="2400" dirty="0">
                <a:solidFill>
                  <a:schemeClr val="tx2"/>
                </a:solidFill>
                <a:latin typeface="+mn-lt"/>
              </a:rPr>
              <a:t>Injection molding</a:t>
            </a:r>
          </a:p>
        </p:txBody>
      </p:sp>
      <p:sp>
        <p:nvSpPr>
          <p:cNvPr id="15" name="5 Metin Yer Tutucusu"/>
          <p:cNvSpPr txBox="1">
            <a:spLocks/>
          </p:cNvSpPr>
          <p:nvPr/>
        </p:nvSpPr>
        <p:spPr bwMode="auto">
          <a:xfrm>
            <a:off x="228600" y="1447800"/>
            <a:ext cx="3997325" cy="460375"/>
          </a:xfrm>
          <a:prstGeom prst="rect">
            <a:avLst/>
          </a:prstGeom>
          <a:noFill/>
          <a:ln w="9525">
            <a:noFill/>
            <a:miter lim="800000"/>
            <a:headEnd/>
            <a:tailEnd/>
          </a:ln>
        </p:spPr>
        <p:txBody>
          <a:bodyPr/>
          <a:lstStyle/>
          <a:p>
            <a:pPr marL="342900" indent="-342900">
              <a:spcBef>
                <a:spcPct val="20000"/>
              </a:spcBef>
              <a:buClr>
                <a:schemeClr val="accent1"/>
              </a:buClr>
              <a:buSzPct val="70000"/>
              <a:buFont typeface="Wingdings 2" pitchFamily="18" charset="2"/>
              <a:buChar char=""/>
              <a:defRPr/>
            </a:pPr>
            <a:r>
              <a:rPr lang="tr-TR" sz="2400" dirty="0">
                <a:solidFill>
                  <a:schemeClr val="tx2"/>
                </a:solidFill>
                <a:latin typeface="+mn-lt"/>
              </a:rPr>
              <a:t>Slip Casting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a:xfrm>
            <a:off x="8229600" y="6473825"/>
            <a:ext cx="758825" cy="247650"/>
          </a:xfrm>
        </p:spPr>
        <p:txBody>
          <a:bodyPr/>
          <a:lstStyle/>
          <a:p>
            <a:pPr>
              <a:defRPr/>
            </a:pPr>
            <a:fld id="{82F6AD8A-E91E-4D6E-8490-6B68E5407902}" type="slidenum">
              <a:rPr lang="en-US"/>
              <a:pPr>
                <a:defRPr/>
              </a:pPr>
              <a:t>36</a:t>
            </a:fld>
            <a:endParaRPr lang="en-US"/>
          </a:p>
        </p:txBody>
      </p:sp>
      <p:sp>
        <p:nvSpPr>
          <p:cNvPr id="11266" name="6 Başlık"/>
          <p:cNvSpPr>
            <a:spLocks noGrp="1"/>
          </p:cNvSpPr>
          <p:nvPr>
            <p:ph type="title" idx="4294967295"/>
          </p:nvPr>
        </p:nvSpPr>
        <p:spPr>
          <a:xfrm>
            <a:off x="0" y="274638"/>
            <a:ext cx="8229600" cy="1143000"/>
          </a:xfrm>
        </p:spPr>
        <p:txBody>
          <a:bodyPr>
            <a:normAutofit/>
          </a:bodyPr>
          <a:lstStyle/>
          <a:p>
            <a:pPr>
              <a:defRPr/>
            </a:pPr>
            <a:r>
              <a:rPr lang="tr-TR" i="1" kern="1200" cap="all" dirty="0">
                <a:effectLst>
                  <a:reflection blurRad="12700" stA="48000" endA="300" endPos="55000" dir="5400000" sy="-90000" algn="bl" rotWithShape="0"/>
                </a:effectLst>
              </a:rPr>
              <a:t>Drying process</a:t>
            </a:r>
          </a:p>
        </p:txBody>
      </p:sp>
      <p:sp>
        <p:nvSpPr>
          <p:cNvPr id="56323" name="7 İçerik Yer Tutucusu"/>
          <p:cNvSpPr>
            <a:spLocks noGrp="1"/>
          </p:cNvSpPr>
          <p:nvPr>
            <p:ph idx="4294967295"/>
          </p:nvPr>
        </p:nvSpPr>
        <p:spPr>
          <a:xfrm>
            <a:off x="0" y="1600200"/>
            <a:ext cx="8229600" cy="4525963"/>
          </a:xfrm>
        </p:spPr>
        <p:txBody>
          <a:bodyPr/>
          <a:lstStyle/>
          <a:p>
            <a:r>
              <a:rPr lang="tr-TR" smtClean="0"/>
              <a:t>Water must be removed from clay piece before firing</a:t>
            </a:r>
          </a:p>
          <a:p>
            <a:endParaRPr lang="tr-TR" smtClean="0"/>
          </a:p>
          <a:p>
            <a:r>
              <a:rPr lang="tr-TR" smtClean="0"/>
              <a:t>Shrinkage is a problem during drying. Because water contributes volume to the piece, and the volume is reduced when it is removed.</a:t>
            </a:r>
          </a:p>
        </p:txBody>
      </p:sp>
      <p:sp>
        <p:nvSpPr>
          <p:cNvPr id="6" name="13 Veri Yer Tutucusu"/>
          <p:cNvSpPr txBox="1">
            <a:spLocks/>
          </p:cNvSpPr>
          <p:nvPr/>
        </p:nvSpPr>
        <p:spPr>
          <a:xfrm>
            <a:off x="0" y="6610350"/>
            <a:ext cx="990600" cy="247650"/>
          </a:xfrm>
          <a:prstGeom prst="rect">
            <a:avLst/>
          </a:prstGeom>
        </p:spPr>
        <p:txBody>
          <a:bodyPr/>
          <a:lstStyle/>
          <a:p>
            <a:pPr eaLnBrk="1" hangingPunct="1">
              <a:defRPr/>
            </a:pPr>
            <a:fld id="{716CDC70-7997-46FB-9DA0-30DC1482E49A}"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Slayt Numarası Yer Tutucusu"/>
          <p:cNvSpPr>
            <a:spLocks noGrp="1"/>
          </p:cNvSpPr>
          <p:nvPr>
            <p:ph type="sldNum" sz="quarter" idx="12"/>
          </p:nvPr>
        </p:nvSpPr>
        <p:spPr>
          <a:xfrm>
            <a:off x="8229600" y="6473825"/>
            <a:ext cx="758825" cy="247650"/>
          </a:xfrm>
        </p:spPr>
        <p:txBody>
          <a:bodyPr/>
          <a:lstStyle/>
          <a:p>
            <a:pPr>
              <a:defRPr/>
            </a:pPr>
            <a:fld id="{6F69BA2C-1BEC-41C5-8D35-CA186771CF2D}" type="slidenum">
              <a:rPr lang="en-US"/>
              <a:pPr>
                <a:defRPr/>
              </a:pPr>
              <a:t>37</a:t>
            </a:fld>
            <a:endParaRPr lang="en-US"/>
          </a:p>
        </p:txBody>
      </p:sp>
      <p:pic>
        <p:nvPicPr>
          <p:cNvPr id="57348" name="Picture 3"/>
          <p:cNvPicPr>
            <a:picLocks noChangeAspect="1" noChangeArrowheads="1"/>
          </p:cNvPicPr>
          <p:nvPr/>
        </p:nvPicPr>
        <p:blipFill>
          <a:blip r:embed="rId2"/>
          <a:srcRect/>
          <a:stretch>
            <a:fillRect/>
          </a:stretch>
        </p:blipFill>
        <p:spPr bwMode="auto">
          <a:xfrm>
            <a:off x="0" y="0"/>
            <a:ext cx="9217025" cy="6858000"/>
          </a:xfrm>
          <a:prstGeom prst="rect">
            <a:avLst/>
          </a:prstGeom>
          <a:noFill/>
          <a:ln w="9525">
            <a:noFill/>
            <a:miter lim="800000"/>
            <a:headEnd/>
            <a:tailEnd/>
          </a:ln>
        </p:spPr>
      </p:pic>
      <p:sp>
        <p:nvSpPr>
          <p:cNvPr id="7" name="13 Veri Yer Tutucusu"/>
          <p:cNvSpPr txBox="1">
            <a:spLocks/>
          </p:cNvSpPr>
          <p:nvPr/>
        </p:nvSpPr>
        <p:spPr>
          <a:xfrm>
            <a:off x="0" y="6610350"/>
            <a:ext cx="990600" cy="247650"/>
          </a:xfrm>
          <a:prstGeom prst="rect">
            <a:avLst/>
          </a:prstGeom>
        </p:spPr>
        <p:txBody>
          <a:bodyPr/>
          <a:lstStyle/>
          <a:p>
            <a:pPr eaLnBrk="1" hangingPunct="1">
              <a:defRPr/>
            </a:pPr>
            <a:fld id="{716CDC70-7997-46FB-9DA0-30DC1482E49A}"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GB" b="1" dirty="0" smtClean="0">
                <a:solidFill>
                  <a:srgbClr val="FF0000"/>
                </a:solidFill>
              </a:rPr>
              <a:t>Ceramic Processing</a:t>
            </a:r>
            <a:endParaRPr lang="en-GB" b="1" dirty="0">
              <a:solidFill>
                <a:srgbClr val="FF0000"/>
              </a:solidFill>
            </a:endParaRPr>
          </a:p>
        </p:txBody>
      </p:sp>
      <p:sp>
        <p:nvSpPr>
          <p:cNvPr id="3" name="Content Placeholder 2"/>
          <p:cNvSpPr>
            <a:spLocks noGrp="1"/>
          </p:cNvSpPr>
          <p:nvPr>
            <p:ph idx="1"/>
          </p:nvPr>
        </p:nvSpPr>
        <p:spPr>
          <a:xfrm>
            <a:off x="457200" y="838200"/>
            <a:ext cx="8229600" cy="5287963"/>
          </a:xfrm>
        </p:spPr>
        <p:txBody>
          <a:bodyPr/>
          <a:lstStyle/>
          <a:p>
            <a:pPr>
              <a:buNone/>
            </a:pPr>
            <a:endParaRPr lang="en-GB"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a:xfrm>
            <a:off x="8229600" y="6473825"/>
            <a:ext cx="758825" cy="247650"/>
          </a:xfrm>
        </p:spPr>
        <p:txBody>
          <a:bodyPr/>
          <a:lstStyle/>
          <a:p>
            <a:pPr>
              <a:defRPr/>
            </a:pPr>
            <a:fld id="{99262C86-75A9-4C80-90C5-984825CD94FC}" type="slidenum">
              <a:rPr lang="en-US"/>
              <a:pPr>
                <a:defRPr/>
              </a:pPr>
              <a:t>39</a:t>
            </a:fld>
            <a:endParaRPr lang="en-US"/>
          </a:p>
        </p:txBody>
      </p:sp>
      <p:sp>
        <p:nvSpPr>
          <p:cNvPr id="23554" name="Rectangle 2"/>
          <p:cNvSpPr>
            <a:spLocks noGrp="1" noChangeArrowheads="1"/>
          </p:cNvSpPr>
          <p:nvPr>
            <p:ph type="title" idx="4294967295"/>
          </p:nvPr>
        </p:nvSpPr>
        <p:spPr>
          <a:xfrm>
            <a:off x="0" y="274638"/>
            <a:ext cx="8229600" cy="1143000"/>
          </a:xfrm>
        </p:spPr>
        <p:txBody>
          <a:bodyPr>
            <a:normAutofit/>
          </a:bodyPr>
          <a:lstStyle/>
          <a:p>
            <a:pPr eaLnBrk="1" fontAlgn="auto" hangingPunct="1">
              <a:spcAft>
                <a:spcPts val="0"/>
              </a:spcAft>
              <a:defRPr/>
            </a:pPr>
            <a:r>
              <a:rPr lang="tr-TR" i="1" kern="1200" cap="all">
                <a:effectLst>
                  <a:reflection blurRad="12700" stA="48000" endA="300" endPos="55000" dir="5400000" sy="-90000" algn="bl" rotWithShape="0"/>
                </a:effectLst>
              </a:rPr>
              <a:t>Properties of Ceramics</a:t>
            </a:r>
          </a:p>
        </p:txBody>
      </p:sp>
      <p:sp>
        <p:nvSpPr>
          <p:cNvPr id="11267" name="Rectangle 3"/>
          <p:cNvSpPr>
            <a:spLocks noGrp="1" noChangeArrowheads="1"/>
          </p:cNvSpPr>
          <p:nvPr>
            <p:ph idx="4294967295"/>
          </p:nvPr>
        </p:nvSpPr>
        <p:spPr>
          <a:xfrm>
            <a:off x="0" y="1600200"/>
            <a:ext cx="8229600" cy="4525963"/>
          </a:xfrm>
        </p:spPr>
        <p:txBody>
          <a:bodyPr/>
          <a:lstStyle/>
          <a:p>
            <a:pPr eaLnBrk="1" hangingPunct="1">
              <a:lnSpc>
                <a:spcPct val="80000"/>
              </a:lnSpc>
            </a:pPr>
            <a:r>
              <a:rPr lang="tr-TR" sz="2800" dirty="0" smtClean="0"/>
              <a:t> Extreme hardness</a:t>
            </a:r>
          </a:p>
          <a:p>
            <a:pPr eaLnBrk="1" hangingPunct="1">
              <a:lnSpc>
                <a:spcPct val="80000"/>
              </a:lnSpc>
              <a:buFontTx/>
              <a:buNone/>
            </a:pPr>
            <a:r>
              <a:rPr lang="tr-TR" sz="2800" dirty="0" smtClean="0"/>
              <a:t>	– High wear resistance</a:t>
            </a:r>
          </a:p>
          <a:p>
            <a:pPr eaLnBrk="1" hangingPunct="1">
              <a:lnSpc>
                <a:spcPct val="80000"/>
              </a:lnSpc>
              <a:buFontTx/>
              <a:buNone/>
            </a:pPr>
            <a:r>
              <a:rPr lang="tr-TR" sz="2800" dirty="0" smtClean="0"/>
              <a:t>	– Extreme hardness can reduce wear caused by friction</a:t>
            </a:r>
          </a:p>
          <a:p>
            <a:pPr eaLnBrk="1" hangingPunct="1">
              <a:lnSpc>
                <a:spcPct val="80000"/>
              </a:lnSpc>
            </a:pPr>
            <a:r>
              <a:rPr lang="tr-TR" sz="2800" dirty="0" smtClean="0"/>
              <a:t> Corrosion resistance</a:t>
            </a:r>
          </a:p>
          <a:p>
            <a:pPr eaLnBrk="1" hangingPunct="1">
              <a:lnSpc>
                <a:spcPct val="80000"/>
              </a:lnSpc>
            </a:pPr>
            <a:r>
              <a:rPr lang="tr-TR" sz="2800" dirty="0" smtClean="0"/>
              <a:t> Heat resistance</a:t>
            </a:r>
          </a:p>
          <a:p>
            <a:pPr eaLnBrk="1" hangingPunct="1">
              <a:lnSpc>
                <a:spcPct val="80000"/>
              </a:lnSpc>
              <a:buFontTx/>
              <a:buNone/>
            </a:pPr>
            <a:r>
              <a:rPr lang="tr-TR" sz="2800" dirty="0" smtClean="0"/>
              <a:t>	– Low electrical conductivity</a:t>
            </a:r>
          </a:p>
          <a:p>
            <a:pPr eaLnBrk="1" hangingPunct="1">
              <a:lnSpc>
                <a:spcPct val="80000"/>
              </a:lnSpc>
              <a:buFontTx/>
              <a:buNone/>
            </a:pPr>
            <a:r>
              <a:rPr lang="tr-TR" sz="2800" dirty="0" smtClean="0"/>
              <a:t>	– Low thermal conductivity</a:t>
            </a:r>
          </a:p>
          <a:p>
            <a:pPr eaLnBrk="1" hangingPunct="1">
              <a:lnSpc>
                <a:spcPct val="80000"/>
              </a:lnSpc>
              <a:buFontTx/>
              <a:buNone/>
            </a:pPr>
            <a:r>
              <a:rPr lang="tr-TR" sz="2800" dirty="0" smtClean="0"/>
              <a:t>	– Low thermal expansion</a:t>
            </a:r>
          </a:p>
          <a:p>
            <a:pPr eaLnBrk="1" hangingPunct="1">
              <a:lnSpc>
                <a:spcPct val="80000"/>
              </a:lnSpc>
              <a:buFontTx/>
              <a:buNone/>
            </a:pPr>
            <a:r>
              <a:rPr lang="tr-TR" sz="2800" dirty="0" smtClean="0"/>
              <a:t>	– Poor thermal shock resistance</a:t>
            </a:r>
          </a:p>
        </p:txBody>
      </p:sp>
      <p:sp>
        <p:nvSpPr>
          <p:cNvPr id="6" name="3 Veri Yer Tutucusu"/>
          <p:cNvSpPr txBox="1">
            <a:spLocks/>
          </p:cNvSpPr>
          <p:nvPr/>
        </p:nvSpPr>
        <p:spPr>
          <a:xfrm>
            <a:off x="0" y="6553200"/>
            <a:ext cx="990600" cy="304800"/>
          </a:xfrm>
          <a:prstGeom prst="rect">
            <a:avLst/>
          </a:prstGeom>
        </p:spPr>
        <p:txBody>
          <a:bodyPr/>
          <a:lstStyle/>
          <a:p>
            <a:pPr eaLnBrk="1" hangingPunct="1">
              <a:defRPr/>
            </a:pPr>
            <a:fld id="{929F0420-851D-422A-AD6C-A090507565D2}"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a:xfrm>
            <a:off x="8229600" y="6473825"/>
            <a:ext cx="758825" cy="247650"/>
          </a:xfrm>
        </p:spPr>
        <p:txBody>
          <a:bodyPr/>
          <a:lstStyle/>
          <a:p>
            <a:pPr>
              <a:defRPr/>
            </a:pPr>
            <a:fld id="{21CFF7AB-1C60-4FA6-A196-173A2BB0C88D}" type="slidenum">
              <a:rPr lang="en-US"/>
              <a:pPr>
                <a:defRPr/>
              </a:pPr>
              <a:t>40</a:t>
            </a:fld>
            <a:endParaRPr lang="en-US"/>
          </a:p>
        </p:txBody>
      </p:sp>
      <p:sp>
        <p:nvSpPr>
          <p:cNvPr id="24578" name="Rectangle 2"/>
          <p:cNvSpPr>
            <a:spLocks noGrp="1" noChangeArrowheads="1"/>
          </p:cNvSpPr>
          <p:nvPr>
            <p:ph type="title" idx="4294967295"/>
          </p:nvPr>
        </p:nvSpPr>
        <p:spPr>
          <a:xfrm>
            <a:off x="0" y="274638"/>
            <a:ext cx="8229600" cy="1143000"/>
          </a:xfrm>
        </p:spPr>
        <p:txBody>
          <a:bodyPr>
            <a:normAutofit/>
          </a:bodyPr>
          <a:lstStyle/>
          <a:p>
            <a:pPr eaLnBrk="1" fontAlgn="auto" hangingPunct="1">
              <a:spcAft>
                <a:spcPts val="0"/>
              </a:spcAft>
              <a:defRPr/>
            </a:pPr>
            <a:r>
              <a:rPr lang="tr-TR" i="1" kern="1200" cap="all">
                <a:effectLst>
                  <a:reflection blurRad="12700" stA="48000" endA="300" endPos="55000" dir="5400000" sy="-90000" algn="bl" rotWithShape="0"/>
                </a:effectLst>
              </a:rPr>
              <a:t>Properties of Ceramics</a:t>
            </a:r>
          </a:p>
        </p:txBody>
      </p:sp>
      <p:sp>
        <p:nvSpPr>
          <p:cNvPr id="24579" name="Rectangle 3"/>
          <p:cNvSpPr>
            <a:spLocks noGrp="1" noChangeArrowheads="1"/>
          </p:cNvSpPr>
          <p:nvPr>
            <p:ph idx="4294967295"/>
          </p:nvPr>
        </p:nvSpPr>
        <p:spPr>
          <a:xfrm>
            <a:off x="0" y="1600200"/>
            <a:ext cx="8229600" cy="4525963"/>
          </a:xfrm>
        </p:spPr>
        <p:txBody>
          <a:bodyPr>
            <a:normAutofit lnSpcReduction="10000"/>
          </a:bodyPr>
          <a:lstStyle/>
          <a:p>
            <a:pPr eaLnBrk="1" fontAlgn="auto" hangingPunct="1">
              <a:lnSpc>
                <a:spcPct val="90000"/>
              </a:lnSpc>
              <a:spcAft>
                <a:spcPts val="0"/>
              </a:spcAft>
              <a:buFont typeface="Wingdings 2"/>
              <a:buChar char=""/>
              <a:defRPr/>
            </a:pPr>
            <a:r>
              <a:rPr lang="tr-TR" sz="2800" kern="1200" dirty="0"/>
              <a:t> Low ductility</a:t>
            </a:r>
          </a:p>
          <a:p>
            <a:pPr eaLnBrk="1" fontAlgn="auto" hangingPunct="1">
              <a:lnSpc>
                <a:spcPct val="90000"/>
              </a:lnSpc>
              <a:spcAft>
                <a:spcPts val="0"/>
              </a:spcAft>
              <a:buFontTx/>
              <a:buNone/>
              <a:defRPr/>
            </a:pPr>
            <a:r>
              <a:rPr lang="tr-TR" sz="2800" kern="1200" dirty="0"/>
              <a:t>	– Very brittle</a:t>
            </a:r>
          </a:p>
          <a:p>
            <a:pPr eaLnBrk="1" fontAlgn="auto" hangingPunct="1">
              <a:lnSpc>
                <a:spcPct val="90000"/>
              </a:lnSpc>
              <a:spcAft>
                <a:spcPts val="0"/>
              </a:spcAft>
              <a:buFontTx/>
              <a:buNone/>
              <a:defRPr/>
            </a:pPr>
            <a:r>
              <a:rPr lang="tr-TR" sz="2800" kern="1200" dirty="0"/>
              <a:t>	– High elastic modulus</a:t>
            </a:r>
          </a:p>
          <a:p>
            <a:pPr eaLnBrk="1" fontAlgn="auto" hangingPunct="1">
              <a:lnSpc>
                <a:spcPct val="90000"/>
              </a:lnSpc>
              <a:spcAft>
                <a:spcPts val="0"/>
              </a:spcAft>
              <a:buFont typeface="Wingdings 2"/>
              <a:buChar char=""/>
              <a:defRPr/>
            </a:pPr>
            <a:r>
              <a:rPr lang="tr-TR" sz="2800" kern="1200" dirty="0"/>
              <a:t> Low toughness</a:t>
            </a:r>
          </a:p>
          <a:p>
            <a:pPr eaLnBrk="1" fontAlgn="auto" hangingPunct="1">
              <a:lnSpc>
                <a:spcPct val="90000"/>
              </a:lnSpc>
              <a:spcAft>
                <a:spcPts val="0"/>
              </a:spcAft>
              <a:buFontTx/>
              <a:buNone/>
              <a:defRPr/>
            </a:pPr>
            <a:r>
              <a:rPr lang="tr-TR" sz="2800" kern="1200" dirty="0"/>
              <a:t>	– Low fracture toughness</a:t>
            </a:r>
          </a:p>
          <a:p>
            <a:pPr eaLnBrk="1" fontAlgn="auto" hangingPunct="1">
              <a:lnSpc>
                <a:spcPct val="90000"/>
              </a:lnSpc>
              <a:spcAft>
                <a:spcPts val="0"/>
              </a:spcAft>
              <a:buFontTx/>
              <a:buNone/>
              <a:defRPr/>
            </a:pPr>
            <a:r>
              <a:rPr lang="tr-TR" sz="2800" kern="1200" dirty="0"/>
              <a:t>	– Indicates the ability of a crack or flaw to produce a catastrophic failure</a:t>
            </a:r>
          </a:p>
          <a:p>
            <a:pPr eaLnBrk="1" fontAlgn="auto" hangingPunct="1">
              <a:lnSpc>
                <a:spcPct val="90000"/>
              </a:lnSpc>
              <a:spcAft>
                <a:spcPts val="0"/>
              </a:spcAft>
              <a:buFont typeface="Wingdings 2"/>
              <a:buChar char=""/>
              <a:defRPr/>
            </a:pPr>
            <a:r>
              <a:rPr lang="tr-TR" sz="2800" kern="1200" dirty="0"/>
              <a:t> Low density</a:t>
            </a:r>
          </a:p>
          <a:p>
            <a:pPr eaLnBrk="1" fontAlgn="auto" hangingPunct="1">
              <a:lnSpc>
                <a:spcPct val="90000"/>
              </a:lnSpc>
              <a:spcAft>
                <a:spcPts val="0"/>
              </a:spcAft>
              <a:buFontTx/>
              <a:buNone/>
              <a:defRPr/>
            </a:pPr>
            <a:r>
              <a:rPr lang="tr-TR" sz="2800" kern="1200" dirty="0"/>
              <a:t>	– Porosity affects properties</a:t>
            </a:r>
          </a:p>
          <a:p>
            <a:pPr eaLnBrk="1" fontAlgn="auto" hangingPunct="1">
              <a:lnSpc>
                <a:spcPct val="90000"/>
              </a:lnSpc>
              <a:spcAft>
                <a:spcPts val="0"/>
              </a:spcAft>
              <a:buFont typeface="Wingdings 2"/>
              <a:buChar char=""/>
              <a:defRPr/>
            </a:pPr>
            <a:r>
              <a:rPr lang="tr-TR" sz="2800" kern="1200" dirty="0"/>
              <a:t> High strength at elevated temperatures</a:t>
            </a:r>
          </a:p>
        </p:txBody>
      </p:sp>
      <p:sp>
        <p:nvSpPr>
          <p:cNvPr id="6" name="3 Veri Yer Tutucusu"/>
          <p:cNvSpPr txBox="1">
            <a:spLocks/>
          </p:cNvSpPr>
          <p:nvPr/>
        </p:nvSpPr>
        <p:spPr>
          <a:xfrm>
            <a:off x="0" y="6553200"/>
            <a:ext cx="990600" cy="304800"/>
          </a:xfrm>
          <a:prstGeom prst="rect">
            <a:avLst/>
          </a:prstGeom>
        </p:spPr>
        <p:txBody>
          <a:bodyPr/>
          <a:lstStyle/>
          <a:p>
            <a:pPr eaLnBrk="1" hangingPunct="1">
              <a:defRPr/>
            </a:pPr>
            <a:fld id="{929F0420-851D-422A-AD6C-A090507565D2}"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a:xfrm>
            <a:off x="8229600" y="6473825"/>
            <a:ext cx="758825" cy="247650"/>
          </a:xfrm>
        </p:spPr>
        <p:txBody>
          <a:bodyPr/>
          <a:lstStyle/>
          <a:p>
            <a:pPr>
              <a:defRPr/>
            </a:pPr>
            <a:fld id="{C8CC7BF2-2097-44FD-8229-1BC1CD3BF612}" type="slidenum">
              <a:rPr lang="en-US"/>
              <a:pPr>
                <a:defRPr/>
              </a:pPr>
              <a:t>41</a:t>
            </a:fld>
            <a:endParaRPr lang="en-US"/>
          </a:p>
        </p:txBody>
      </p:sp>
      <p:sp>
        <p:nvSpPr>
          <p:cNvPr id="9218" name="Rectangle 2"/>
          <p:cNvSpPr>
            <a:spLocks noGrp="1" noChangeArrowheads="1"/>
          </p:cNvSpPr>
          <p:nvPr>
            <p:ph type="title" idx="4294967295"/>
          </p:nvPr>
        </p:nvSpPr>
        <p:spPr>
          <a:xfrm>
            <a:off x="0" y="274638"/>
            <a:ext cx="8229600" cy="1143000"/>
          </a:xfrm>
        </p:spPr>
        <p:txBody>
          <a:bodyPr>
            <a:normAutofit/>
          </a:bodyPr>
          <a:lstStyle/>
          <a:p>
            <a:pPr eaLnBrk="1" fontAlgn="auto" hangingPunct="1">
              <a:spcAft>
                <a:spcPts val="0"/>
              </a:spcAft>
              <a:defRPr/>
            </a:pPr>
            <a:r>
              <a:rPr lang="tr-TR" sz="4000" i="1" kern="1200" cap="all" dirty="0">
                <a:effectLst>
                  <a:reflection blurRad="12700" stA="48000" endA="300" endPos="55000" dir="5400000" sy="-90000" algn="bl" rotWithShape="0"/>
                </a:effectLst>
              </a:rPr>
              <a:t>General Comparison of Materials</a:t>
            </a:r>
          </a:p>
        </p:txBody>
      </p:sp>
      <p:sp>
        <p:nvSpPr>
          <p:cNvPr id="13315" name="Rectangle 362"/>
          <p:cNvSpPr>
            <a:spLocks noGrp="1" noChangeArrowheads="1"/>
          </p:cNvSpPr>
          <p:nvPr>
            <p:ph idx="4294967295"/>
          </p:nvPr>
        </p:nvSpPr>
        <p:spPr>
          <a:xfrm>
            <a:off x="0" y="1600200"/>
            <a:ext cx="8229600" cy="4525963"/>
          </a:xfrm>
        </p:spPr>
        <p:txBody>
          <a:bodyPr>
            <a:normAutofit/>
          </a:bodyPr>
          <a:lstStyle/>
          <a:p>
            <a:pPr eaLnBrk="1" hangingPunct="1">
              <a:lnSpc>
                <a:spcPct val="80000"/>
              </a:lnSpc>
              <a:buFontTx/>
              <a:buNone/>
            </a:pPr>
            <a:r>
              <a:rPr lang="tr-TR" sz="2400" b="1" i="1" dirty="0" smtClean="0"/>
              <a:t>Property                Ceramic  </a:t>
            </a:r>
            <a:r>
              <a:rPr lang="tr-TR" sz="2400" b="1" dirty="0" smtClean="0"/>
              <a:t>             </a:t>
            </a:r>
            <a:r>
              <a:rPr lang="tr-TR" sz="2400" b="1" i="1" dirty="0" smtClean="0"/>
              <a:t>Metal            Polymer</a:t>
            </a:r>
            <a:r>
              <a:rPr lang="tr-TR" sz="2200" b="1" dirty="0" smtClean="0"/>
              <a:t> </a:t>
            </a:r>
          </a:p>
          <a:p>
            <a:pPr eaLnBrk="1" hangingPunct="1">
              <a:lnSpc>
                <a:spcPct val="80000"/>
              </a:lnSpc>
              <a:buFontTx/>
              <a:buNone/>
            </a:pPr>
            <a:endParaRPr lang="tr-TR" sz="2200" dirty="0" smtClean="0"/>
          </a:p>
          <a:p>
            <a:pPr eaLnBrk="1" hangingPunct="1">
              <a:lnSpc>
                <a:spcPct val="80000"/>
              </a:lnSpc>
              <a:buFontTx/>
              <a:buNone/>
            </a:pPr>
            <a:r>
              <a:rPr lang="tr-TR" sz="2200" dirty="0" smtClean="0">
                <a:solidFill>
                  <a:srgbClr val="FF0000"/>
                </a:solidFill>
              </a:rPr>
              <a:t>Hardness</a:t>
            </a:r>
            <a:r>
              <a:rPr lang="tr-TR" sz="2200" dirty="0" smtClean="0"/>
              <a:t>                </a:t>
            </a:r>
            <a:r>
              <a:rPr lang="en-GB" sz="2200" dirty="0" smtClean="0"/>
              <a:t>   </a:t>
            </a:r>
            <a:r>
              <a:rPr lang="tr-TR" sz="2200" dirty="0" smtClean="0"/>
              <a:t> Very High              Low               Very Low     </a:t>
            </a:r>
          </a:p>
          <a:p>
            <a:pPr eaLnBrk="1" hangingPunct="1">
              <a:lnSpc>
                <a:spcPct val="80000"/>
              </a:lnSpc>
              <a:buFontTx/>
              <a:buNone/>
            </a:pPr>
            <a:endParaRPr lang="tr-TR" sz="2200" dirty="0" smtClean="0"/>
          </a:p>
          <a:p>
            <a:pPr eaLnBrk="1" hangingPunct="1">
              <a:lnSpc>
                <a:spcPct val="80000"/>
              </a:lnSpc>
              <a:buFontTx/>
              <a:buNone/>
            </a:pPr>
            <a:r>
              <a:rPr lang="tr-TR" sz="2200" dirty="0" smtClean="0">
                <a:solidFill>
                  <a:srgbClr val="FF0000"/>
                </a:solidFill>
              </a:rPr>
              <a:t>Elastic modulus</a:t>
            </a:r>
            <a:r>
              <a:rPr lang="tr-TR" sz="2200" dirty="0" smtClean="0"/>
              <a:t>      </a:t>
            </a:r>
            <a:r>
              <a:rPr lang="en-GB" sz="2200" dirty="0" smtClean="0"/>
              <a:t>  </a:t>
            </a:r>
            <a:r>
              <a:rPr lang="tr-TR" sz="2200" dirty="0" smtClean="0"/>
              <a:t> Very High           </a:t>
            </a:r>
            <a:r>
              <a:rPr lang="en-GB" sz="2200" dirty="0" smtClean="0"/>
              <a:t> </a:t>
            </a:r>
            <a:r>
              <a:rPr lang="tr-TR" sz="2200" dirty="0" smtClean="0"/>
              <a:t>  High                 Low</a:t>
            </a:r>
          </a:p>
          <a:p>
            <a:pPr eaLnBrk="1" hangingPunct="1">
              <a:lnSpc>
                <a:spcPct val="80000"/>
              </a:lnSpc>
              <a:buFontTx/>
              <a:buNone/>
            </a:pPr>
            <a:endParaRPr lang="tr-TR" sz="2200" dirty="0" smtClean="0"/>
          </a:p>
          <a:p>
            <a:pPr eaLnBrk="1" hangingPunct="1">
              <a:lnSpc>
                <a:spcPct val="80000"/>
              </a:lnSpc>
              <a:buFontTx/>
              <a:buNone/>
            </a:pPr>
            <a:r>
              <a:rPr lang="tr-TR" sz="2200" dirty="0" smtClean="0">
                <a:solidFill>
                  <a:srgbClr val="FF0000"/>
                </a:solidFill>
              </a:rPr>
              <a:t>Thermal expansion</a:t>
            </a:r>
            <a:r>
              <a:rPr lang="tr-TR" sz="2200" dirty="0" smtClean="0"/>
              <a:t>     High                     Low               Very Low</a:t>
            </a:r>
          </a:p>
          <a:p>
            <a:pPr eaLnBrk="1" hangingPunct="1">
              <a:lnSpc>
                <a:spcPct val="80000"/>
              </a:lnSpc>
              <a:buFontTx/>
              <a:buNone/>
            </a:pPr>
            <a:endParaRPr lang="tr-TR" sz="2200" dirty="0" smtClean="0"/>
          </a:p>
          <a:p>
            <a:pPr eaLnBrk="1" hangingPunct="1">
              <a:lnSpc>
                <a:spcPct val="80000"/>
              </a:lnSpc>
              <a:buFontTx/>
              <a:buNone/>
            </a:pPr>
            <a:r>
              <a:rPr lang="tr-TR" sz="2200" dirty="0" smtClean="0">
                <a:solidFill>
                  <a:srgbClr val="FF0000"/>
                </a:solidFill>
              </a:rPr>
              <a:t>Wear resistance</a:t>
            </a:r>
            <a:r>
              <a:rPr lang="tr-TR" sz="2200" dirty="0" smtClean="0"/>
              <a:t>           High                    Low                  Low</a:t>
            </a:r>
          </a:p>
          <a:p>
            <a:pPr eaLnBrk="1" hangingPunct="1">
              <a:lnSpc>
                <a:spcPct val="80000"/>
              </a:lnSpc>
              <a:buFontTx/>
              <a:buNone/>
            </a:pPr>
            <a:endParaRPr lang="tr-TR" sz="2200" dirty="0" smtClean="0"/>
          </a:p>
          <a:p>
            <a:pPr eaLnBrk="1" hangingPunct="1">
              <a:lnSpc>
                <a:spcPct val="80000"/>
              </a:lnSpc>
              <a:buFontTx/>
              <a:buNone/>
            </a:pPr>
            <a:r>
              <a:rPr lang="tr-TR" sz="2200" dirty="0" smtClean="0">
                <a:solidFill>
                  <a:srgbClr val="FF0000"/>
                </a:solidFill>
              </a:rPr>
              <a:t>Corrosion resistance</a:t>
            </a:r>
            <a:r>
              <a:rPr lang="tr-TR" sz="2200" dirty="0" smtClean="0"/>
              <a:t>    High                    Low                  Low </a:t>
            </a:r>
          </a:p>
          <a:p>
            <a:pPr eaLnBrk="1" hangingPunct="1">
              <a:lnSpc>
                <a:spcPct val="80000"/>
              </a:lnSpc>
              <a:buFontTx/>
              <a:buNone/>
            </a:pPr>
            <a:endParaRPr lang="tr-TR" sz="2200" dirty="0" smtClean="0"/>
          </a:p>
        </p:txBody>
      </p:sp>
      <p:sp>
        <p:nvSpPr>
          <p:cNvPr id="6" name="3 Veri Yer Tutucusu"/>
          <p:cNvSpPr txBox="1">
            <a:spLocks/>
          </p:cNvSpPr>
          <p:nvPr/>
        </p:nvSpPr>
        <p:spPr>
          <a:xfrm>
            <a:off x="0" y="6553200"/>
            <a:ext cx="990600" cy="304800"/>
          </a:xfrm>
          <a:prstGeom prst="rect">
            <a:avLst/>
          </a:prstGeom>
        </p:spPr>
        <p:txBody>
          <a:bodyPr/>
          <a:lstStyle/>
          <a:p>
            <a:pPr eaLnBrk="1" hangingPunct="1">
              <a:defRPr/>
            </a:pPr>
            <a:fld id="{929F0420-851D-422A-AD6C-A090507565D2}"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a:xfrm>
            <a:off x="8229600" y="6473825"/>
            <a:ext cx="758825" cy="247650"/>
          </a:xfrm>
        </p:spPr>
        <p:txBody>
          <a:bodyPr/>
          <a:lstStyle/>
          <a:p>
            <a:pPr>
              <a:defRPr/>
            </a:pPr>
            <a:fld id="{60DF5D83-CB86-4FDC-AEB3-505E71F9AEE0}" type="slidenum">
              <a:rPr lang="en-US"/>
              <a:pPr>
                <a:defRPr/>
              </a:pPr>
              <a:t>42</a:t>
            </a:fld>
            <a:endParaRPr lang="en-US"/>
          </a:p>
        </p:txBody>
      </p:sp>
      <p:sp>
        <p:nvSpPr>
          <p:cNvPr id="51202" name="Rectangle 2"/>
          <p:cNvSpPr>
            <a:spLocks noGrp="1" noChangeArrowheads="1"/>
          </p:cNvSpPr>
          <p:nvPr>
            <p:ph type="title" idx="4294967295"/>
          </p:nvPr>
        </p:nvSpPr>
        <p:spPr>
          <a:xfrm>
            <a:off x="0" y="274638"/>
            <a:ext cx="8229600" cy="1143000"/>
          </a:xfrm>
        </p:spPr>
        <p:txBody>
          <a:bodyPr>
            <a:normAutofit/>
          </a:bodyPr>
          <a:lstStyle/>
          <a:p>
            <a:pPr eaLnBrk="1" fontAlgn="auto" hangingPunct="1">
              <a:spcAft>
                <a:spcPts val="0"/>
              </a:spcAft>
              <a:defRPr/>
            </a:pPr>
            <a:r>
              <a:rPr lang="tr-TR" sz="4000" i="1" kern="1200" cap="all" dirty="0">
                <a:effectLst>
                  <a:reflection blurRad="12700" stA="48000" endA="300" endPos="55000" dir="5400000" sy="-90000" algn="bl" rotWithShape="0"/>
                </a:effectLst>
              </a:rPr>
              <a:t>General Comparison of Materials</a:t>
            </a:r>
          </a:p>
        </p:txBody>
      </p:sp>
      <p:sp>
        <p:nvSpPr>
          <p:cNvPr id="14339" name="Rectangle 3"/>
          <p:cNvSpPr>
            <a:spLocks noGrp="1" noChangeArrowheads="1"/>
          </p:cNvSpPr>
          <p:nvPr>
            <p:ph idx="4294967295"/>
          </p:nvPr>
        </p:nvSpPr>
        <p:spPr>
          <a:xfrm>
            <a:off x="0" y="1600200"/>
            <a:ext cx="8229600" cy="4525963"/>
          </a:xfrm>
        </p:spPr>
        <p:txBody>
          <a:bodyPr>
            <a:normAutofit/>
          </a:bodyPr>
          <a:lstStyle/>
          <a:p>
            <a:pPr eaLnBrk="1" hangingPunct="1">
              <a:lnSpc>
                <a:spcPct val="70000"/>
              </a:lnSpc>
              <a:buFontTx/>
              <a:buNone/>
            </a:pPr>
            <a:r>
              <a:rPr lang="tr-TR" sz="2400" b="1" i="1" dirty="0" smtClean="0"/>
              <a:t>Property                   Ceramic  </a:t>
            </a:r>
            <a:r>
              <a:rPr lang="tr-TR" sz="2400" b="1" dirty="0" smtClean="0"/>
              <a:t>        </a:t>
            </a:r>
            <a:r>
              <a:rPr lang="tr-TR" sz="2400" b="1" i="1" dirty="0" smtClean="0"/>
              <a:t>Metal            Polymer</a:t>
            </a:r>
          </a:p>
          <a:p>
            <a:pPr eaLnBrk="1" hangingPunct="1">
              <a:lnSpc>
                <a:spcPct val="70000"/>
              </a:lnSpc>
              <a:buFontTx/>
              <a:buNone/>
            </a:pPr>
            <a:endParaRPr lang="tr-TR" sz="2400" b="1" dirty="0" smtClean="0"/>
          </a:p>
          <a:p>
            <a:pPr eaLnBrk="1" hangingPunct="1">
              <a:lnSpc>
                <a:spcPct val="70000"/>
              </a:lnSpc>
              <a:buFontTx/>
              <a:buNone/>
            </a:pPr>
            <a:r>
              <a:rPr lang="tr-TR" sz="2200" dirty="0" smtClean="0">
                <a:solidFill>
                  <a:srgbClr val="FF0000"/>
                </a:solidFill>
              </a:rPr>
              <a:t>Ductility</a:t>
            </a:r>
            <a:r>
              <a:rPr lang="tr-TR" sz="2200" dirty="0" smtClean="0"/>
              <a:t>                        Low                     High               High</a:t>
            </a:r>
          </a:p>
          <a:p>
            <a:pPr eaLnBrk="1" hangingPunct="1">
              <a:lnSpc>
                <a:spcPct val="70000"/>
              </a:lnSpc>
              <a:buFontTx/>
              <a:buNone/>
            </a:pPr>
            <a:endParaRPr lang="tr-TR" sz="2200" dirty="0" smtClean="0"/>
          </a:p>
          <a:p>
            <a:pPr eaLnBrk="1" hangingPunct="1">
              <a:lnSpc>
                <a:spcPct val="70000"/>
              </a:lnSpc>
              <a:buFontTx/>
              <a:buNone/>
            </a:pPr>
            <a:r>
              <a:rPr lang="tr-TR" sz="2200" dirty="0" smtClean="0">
                <a:solidFill>
                  <a:srgbClr val="FF0000"/>
                </a:solidFill>
              </a:rPr>
              <a:t>Density</a:t>
            </a:r>
            <a:r>
              <a:rPr lang="tr-TR" sz="2200" dirty="0" smtClean="0"/>
              <a:t>                         Low                  </a:t>
            </a:r>
            <a:r>
              <a:rPr lang="en-GB" sz="2200" dirty="0" smtClean="0"/>
              <a:t>  </a:t>
            </a:r>
            <a:r>
              <a:rPr lang="tr-TR" sz="2200" dirty="0" smtClean="0"/>
              <a:t>  High         </a:t>
            </a:r>
            <a:r>
              <a:rPr lang="en-GB" sz="2200" dirty="0" smtClean="0"/>
              <a:t>  </a:t>
            </a:r>
            <a:r>
              <a:rPr lang="tr-TR" sz="2200" dirty="0" smtClean="0"/>
              <a:t>  Very Low </a:t>
            </a:r>
          </a:p>
          <a:p>
            <a:pPr eaLnBrk="1" hangingPunct="1">
              <a:lnSpc>
                <a:spcPct val="70000"/>
              </a:lnSpc>
              <a:buFontTx/>
              <a:buNone/>
            </a:pPr>
            <a:endParaRPr lang="tr-TR" sz="2200" dirty="0" smtClean="0"/>
          </a:p>
          <a:p>
            <a:pPr eaLnBrk="1" hangingPunct="1">
              <a:lnSpc>
                <a:spcPct val="70000"/>
              </a:lnSpc>
              <a:buFontTx/>
              <a:buNone/>
            </a:pPr>
            <a:r>
              <a:rPr lang="tr-TR" sz="2200" dirty="0" smtClean="0">
                <a:solidFill>
                  <a:srgbClr val="FF0000"/>
                </a:solidFill>
              </a:rPr>
              <a:t>Electrical</a:t>
            </a:r>
            <a:r>
              <a:rPr lang="tr-TR" sz="2200" dirty="0" smtClean="0"/>
              <a:t> </a:t>
            </a:r>
            <a:r>
              <a:rPr lang="en-GB" sz="2200" dirty="0" smtClean="0"/>
              <a:t>                  </a:t>
            </a:r>
            <a:r>
              <a:rPr lang="tr-TR" sz="2200" dirty="0" smtClean="0"/>
              <a:t>  Depends           </a:t>
            </a:r>
            <a:r>
              <a:rPr lang="en-GB" sz="2200" dirty="0" smtClean="0"/>
              <a:t>  </a:t>
            </a:r>
            <a:r>
              <a:rPr lang="tr-TR" sz="2200" dirty="0" smtClean="0"/>
              <a:t>  High             Low </a:t>
            </a:r>
          </a:p>
          <a:p>
            <a:pPr eaLnBrk="1" hangingPunct="1">
              <a:lnSpc>
                <a:spcPct val="70000"/>
              </a:lnSpc>
              <a:buFontTx/>
              <a:buNone/>
            </a:pPr>
            <a:r>
              <a:rPr lang="en-GB" sz="2200" dirty="0" smtClean="0">
                <a:solidFill>
                  <a:srgbClr val="FF0000"/>
                </a:solidFill>
              </a:rPr>
              <a:t>Conductivity</a:t>
            </a:r>
            <a:r>
              <a:rPr lang="tr-TR" sz="2200" dirty="0" smtClean="0"/>
              <a:t>          </a:t>
            </a:r>
            <a:r>
              <a:rPr lang="en-GB" sz="2200" dirty="0" smtClean="0"/>
              <a:t> </a:t>
            </a:r>
            <a:r>
              <a:rPr lang="tr-TR" sz="2200" dirty="0" smtClean="0"/>
              <a:t>  on material</a:t>
            </a:r>
          </a:p>
          <a:p>
            <a:pPr eaLnBrk="1" hangingPunct="1">
              <a:lnSpc>
                <a:spcPct val="70000"/>
              </a:lnSpc>
              <a:buFontTx/>
              <a:buNone/>
            </a:pPr>
            <a:endParaRPr lang="tr-TR" sz="2200" dirty="0" smtClean="0"/>
          </a:p>
          <a:p>
            <a:pPr eaLnBrk="1" hangingPunct="1">
              <a:lnSpc>
                <a:spcPct val="70000"/>
              </a:lnSpc>
              <a:buFontTx/>
              <a:buNone/>
            </a:pPr>
            <a:r>
              <a:rPr lang="tr-TR" sz="2200" dirty="0" smtClean="0">
                <a:solidFill>
                  <a:srgbClr val="FF0000"/>
                </a:solidFill>
              </a:rPr>
              <a:t>Thermal</a:t>
            </a:r>
            <a:r>
              <a:rPr lang="tr-TR" sz="2200" dirty="0" smtClean="0"/>
              <a:t> </a:t>
            </a:r>
            <a:r>
              <a:rPr lang="en-GB" sz="2200" dirty="0" smtClean="0"/>
              <a:t>	       </a:t>
            </a:r>
            <a:r>
              <a:rPr lang="tr-TR" sz="2200" dirty="0" smtClean="0"/>
              <a:t>  Depends               High             Low</a:t>
            </a:r>
          </a:p>
          <a:p>
            <a:pPr>
              <a:lnSpc>
                <a:spcPct val="70000"/>
              </a:lnSpc>
              <a:buNone/>
            </a:pPr>
            <a:r>
              <a:rPr lang="tr-TR" sz="2200" dirty="0" smtClean="0">
                <a:solidFill>
                  <a:srgbClr val="FF0000"/>
                </a:solidFill>
              </a:rPr>
              <a:t>Conductivity</a:t>
            </a:r>
            <a:r>
              <a:rPr lang="tr-TR" sz="2200" dirty="0" smtClean="0"/>
              <a:t>              on material </a:t>
            </a:r>
          </a:p>
          <a:p>
            <a:pPr eaLnBrk="1" hangingPunct="1">
              <a:lnSpc>
                <a:spcPct val="70000"/>
              </a:lnSpc>
              <a:buFontTx/>
              <a:buNone/>
            </a:pPr>
            <a:endParaRPr lang="tr-TR" sz="2200" dirty="0" smtClean="0"/>
          </a:p>
          <a:p>
            <a:pPr eaLnBrk="1" hangingPunct="1">
              <a:lnSpc>
                <a:spcPct val="70000"/>
              </a:lnSpc>
              <a:buFontTx/>
              <a:buNone/>
            </a:pPr>
            <a:r>
              <a:rPr lang="tr-TR" sz="2200" dirty="0" smtClean="0">
                <a:solidFill>
                  <a:srgbClr val="FF0000"/>
                </a:solidFill>
              </a:rPr>
              <a:t>Magnetic</a:t>
            </a:r>
            <a:r>
              <a:rPr lang="tr-TR" sz="2200" dirty="0" smtClean="0"/>
              <a:t>                      Depends              High            Very Low </a:t>
            </a:r>
          </a:p>
          <a:p>
            <a:pPr eaLnBrk="1" hangingPunct="1">
              <a:lnSpc>
                <a:spcPct val="70000"/>
              </a:lnSpc>
              <a:buFontTx/>
              <a:buNone/>
            </a:pPr>
            <a:r>
              <a:rPr lang="tr-TR" sz="2200" dirty="0" smtClean="0"/>
              <a:t>                                     on material</a:t>
            </a:r>
          </a:p>
          <a:p>
            <a:pPr eaLnBrk="1" hangingPunct="1">
              <a:lnSpc>
                <a:spcPct val="70000"/>
              </a:lnSpc>
            </a:pPr>
            <a:endParaRPr lang="tr-TR" sz="2200" dirty="0" smtClean="0"/>
          </a:p>
        </p:txBody>
      </p:sp>
      <p:sp>
        <p:nvSpPr>
          <p:cNvPr id="6" name="3 Veri Yer Tutucusu"/>
          <p:cNvSpPr txBox="1">
            <a:spLocks/>
          </p:cNvSpPr>
          <p:nvPr/>
        </p:nvSpPr>
        <p:spPr>
          <a:xfrm>
            <a:off x="0" y="6553200"/>
            <a:ext cx="990600" cy="304800"/>
          </a:xfrm>
          <a:prstGeom prst="rect">
            <a:avLst/>
          </a:prstGeom>
        </p:spPr>
        <p:txBody>
          <a:bodyPr/>
          <a:lstStyle/>
          <a:p>
            <a:pPr eaLnBrk="1" hangingPunct="1">
              <a:defRPr/>
            </a:pPr>
            <a:fld id="{929F0420-851D-422A-AD6C-A090507565D2}"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a:xfrm>
            <a:off x="8229600" y="6473825"/>
            <a:ext cx="758825" cy="247650"/>
          </a:xfrm>
        </p:spPr>
        <p:txBody>
          <a:bodyPr/>
          <a:lstStyle/>
          <a:p>
            <a:pPr>
              <a:defRPr/>
            </a:pPr>
            <a:fld id="{945870E5-B653-40E7-BECC-CD740127C0B1}" type="slidenum">
              <a:rPr lang="en-US"/>
              <a:pPr>
                <a:defRPr/>
              </a:pPr>
              <a:t>43</a:t>
            </a:fld>
            <a:endParaRPr lang="en-US"/>
          </a:p>
        </p:txBody>
      </p:sp>
      <p:sp>
        <p:nvSpPr>
          <p:cNvPr id="29698" name="Rectangle 2"/>
          <p:cNvSpPr>
            <a:spLocks noGrp="1" noChangeArrowheads="1"/>
          </p:cNvSpPr>
          <p:nvPr>
            <p:ph type="title" idx="4294967295"/>
          </p:nvPr>
        </p:nvSpPr>
        <p:spPr>
          <a:xfrm>
            <a:off x="0" y="274638"/>
            <a:ext cx="8229600" cy="1143000"/>
          </a:xfrm>
        </p:spPr>
        <p:txBody>
          <a:bodyPr>
            <a:normAutofit/>
          </a:bodyPr>
          <a:lstStyle/>
          <a:p>
            <a:pPr>
              <a:defRPr/>
            </a:pPr>
            <a:r>
              <a:rPr lang="tr-TR" i="1" kern="1200" cap="all" dirty="0">
                <a:effectLst>
                  <a:reflection blurRad="12700" stA="48000" endA="300" endPos="55000" dir="5400000" sy="-90000" algn="bl" rotWithShape="0"/>
                </a:effectLst>
              </a:rPr>
              <a:t>Thermal properties</a:t>
            </a:r>
            <a:endParaRPr lang="en-US" i="1" kern="1200" cap="all" dirty="0">
              <a:effectLst>
                <a:reflection blurRad="12700" stA="48000" endA="300" endPos="55000" dir="5400000" sy="-90000" algn="bl" rotWithShape="0"/>
              </a:effectLst>
            </a:endParaRPr>
          </a:p>
        </p:txBody>
      </p:sp>
      <p:sp>
        <p:nvSpPr>
          <p:cNvPr id="25603" name="Rectangle 3"/>
          <p:cNvSpPr>
            <a:spLocks noGrp="1" noChangeArrowheads="1"/>
          </p:cNvSpPr>
          <p:nvPr>
            <p:ph type="body" idx="4294967295"/>
          </p:nvPr>
        </p:nvSpPr>
        <p:spPr>
          <a:xfrm>
            <a:off x="0" y="1600200"/>
            <a:ext cx="8229600" cy="4525963"/>
          </a:xfrm>
        </p:spPr>
        <p:txBody>
          <a:bodyPr/>
          <a:lstStyle/>
          <a:p>
            <a:pPr>
              <a:lnSpc>
                <a:spcPct val="150000"/>
              </a:lnSpc>
            </a:pPr>
            <a:r>
              <a:rPr lang="en-US" sz="2000" dirty="0" smtClean="0"/>
              <a:t>most important thermal properties of ceramic materials</a:t>
            </a:r>
            <a:r>
              <a:rPr lang="tr-TR" sz="2000" dirty="0" smtClean="0"/>
              <a:t>:</a:t>
            </a:r>
          </a:p>
          <a:p>
            <a:pPr>
              <a:lnSpc>
                <a:spcPct val="150000"/>
              </a:lnSpc>
              <a:buClr>
                <a:schemeClr val="tx1"/>
              </a:buClr>
              <a:buFont typeface="Wingdings" pitchFamily="2" charset="2"/>
              <a:buChar char="ü"/>
            </a:pPr>
            <a:r>
              <a:rPr lang="tr-TR" sz="2000" dirty="0" smtClean="0"/>
              <a:t> </a:t>
            </a:r>
            <a:r>
              <a:rPr lang="tr-TR" sz="2000" b="1" i="1" dirty="0" smtClean="0"/>
              <a:t>Heat c</a:t>
            </a:r>
            <a:r>
              <a:rPr lang="en-US" sz="2000" b="1" i="1" dirty="0" err="1" smtClean="0"/>
              <a:t>apacity</a:t>
            </a:r>
            <a:r>
              <a:rPr lang="tr-TR" sz="2000" dirty="0" smtClean="0"/>
              <a:t> : </a:t>
            </a:r>
            <a:r>
              <a:rPr lang="en-US" sz="2000" dirty="0" smtClean="0"/>
              <a:t>amount of heat required to raise material temperature by one unit </a:t>
            </a:r>
            <a:r>
              <a:rPr lang="tr-TR" sz="2000" dirty="0" smtClean="0"/>
              <a:t>(ceramics </a:t>
            </a:r>
            <a:r>
              <a:rPr lang="en-US" sz="2000" dirty="0" smtClean="0"/>
              <a:t>&gt;</a:t>
            </a:r>
            <a:r>
              <a:rPr lang="tr-TR" sz="2000" dirty="0" smtClean="0"/>
              <a:t> metals)</a:t>
            </a:r>
            <a:endParaRPr lang="en-US" sz="2000" dirty="0" smtClean="0"/>
          </a:p>
          <a:p>
            <a:pPr>
              <a:lnSpc>
                <a:spcPct val="150000"/>
              </a:lnSpc>
              <a:buClr>
                <a:schemeClr val="tx1"/>
              </a:buClr>
              <a:buFont typeface="Wingdings" pitchFamily="2" charset="2"/>
              <a:buChar char="ü"/>
            </a:pPr>
            <a:r>
              <a:rPr lang="en-US" sz="2000" dirty="0" smtClean="0"/>
              <a:t> </a:t>
            </a:r>
            <a:r>
              <a:rPr lang="tr-TR" sz="2000" b="1" i="1" dirty="0" smtClean="0"/>
              <a:t>Thermal expansion coefficient: </a:t>
            </a:r>
            <a:r>
              <a:rPr lang="tr-TR" sz="2000" dirty="0" smtClean="0"/>
              <a:t>t</a:t>
            </a:r>
            <a:r>
              <a:rPr lang="en-US" sz="2000" dirty="0" smtClean="0"/>
              <a:t>he ratio that a material expands in accordance with changes in temperature</a:t>
            </a:r>
            <a:r>
              <a:rPr lang="tr-TR" sz="2000" dirty="0" smtClean="0"/>
              <a:t> </a:t>
            </a:r>
          </a:p>
          <a:p>
            <a:pPr>
              <a:lnSpc>
                <a:spcPct val="150000"/>
              </a:lnSpc>
              <a:buClr>
                <a:schemeClr val="tx1"/>
              </a:buClr>
              <a:buFont typeface="Wingdings" pitchFamily="2" charset="2"/>
              <a:buChar char="ü"/>
            </a:pPr>
            <a:r>
              <a:rPr lang="tr-TR" sz="2000" dirty="0" smtClean="0"/>
              <a:t> </a:t>
            </a:r>
            <a:r>
              <a:rPr lang="tr-TR" sz="2000" b="1" i="1" dirty="0" smtClean="0"/>
              <a:t>T</a:t>
            </a:r>
            <a:r>
              <a:rPr lang="en-US" sz="2000" b="1" i="1" dirty="0" err="1" smtClean="0"/>
              <a:t>hermal</a:t>
            </a:r>
            <a:r>
              <a:rPr lang="tr-TR" sz="2000" b="1" i="1" dirty="0" smtClean="0"/>
              <a:t> conductivity</a:t>
            </a:r>
            <a:r>
              <a:rPr lang="tr-TR" sz="2000" dirty="0" smtClean="0"/>
              <a:t> : </a:t>
            </a:r>
            <a:r>
              <a:rPr lang="en-US" sz="2000" dirty="0" smtClean="0"/>
              <a:t>the </a:t>
            </a:r>
            <a:r>
              <a:rPr lang="tr-TR" sz="2000" dirty="0" smtClean="0"/>
              <a:t>property</a:t>
            </a:r>
            <a:r>
              <a:rPr lang="en-US" sz="2000" dirty="0" smtClean="0"/>
              <a:t> of a material that indicates its ability to conduct </a:t>
            </a:r>
            <a:r>
              <a:rPr lang="tr-TR" sz="2000" dirty="0" smtClean="0"/>
              <a:t>heat</a:t>
            </a:r>
            <a:r>
              <a:rPr lang="en-US" sz="2000" dirty="0" smtClean="0"/>
              <a:t> </a:t>
            </a:r>
            <a:endParaRPr lang="tr-TR" sz="2000" dirty="0" smtClean="0"/>
          </a:p>
          <a:p>
            <a:pPr>
              <a:lnSpc>
                <a:spcPct val="150000"/>
              </a:lnSpc>
              <a:buClr>
                <a:schemeClr val="tx1"/>
              </a:buClr>
              <a:buFont typeface="Wingdings" pitchFamily="2" charset="2"/>
              <a:buChar char="ü"/>
            </a:pPr>
            <a:r>
              <a:rPr lang="tr-TR" sz="2000" b="1" i="1" dirty="0" smtClean="0"/>
              <a:t>Thermal shock resistance: </a:t>
            </a:r>
            <a:r>
              <a:rPr lang="en-US" sz="2000" dirty="0" smtClean="0"/>
              <a:t>the name given to cracking as a result of rapid temperature change </a:t>
            </a:r>
            <a:endParaRPr lang="tr-TR" sz="2000" dirty="0" smtClean="0"/>
          </a:p>
          <a:p>
            <a:pPr>
              <a:lnSpc>
                <a:spcPct val="150000"/>
              </a:lnSpc>
              <a:buClr>
                <a:schemeClr val="tx1"/>
              </a:buClr>
              <a:buFont typeface="Wingdings" pitchFamily="2" charset="2"/>
              <a:buNone/>
            </a:pPr>
            <a:endParaRPr lang="en-US" sz="1800" dirty="0" smtClean="0"/>
          </a:p>
        </p:txBody>
      </p:sp>
      <p:sp>
        <p:nvSpPr>
          <p:cNvPr id="6" name="13 Veri Yer Tutucusu"/>
          <p:cNvSpPr txBox="1">
            <a:spLocks/>
          </p:cNvSpPr>
          <p:nvPr/>
        </p:nvSpPr>
        <p:spPr>
          <a:xfrm>
            <a:off x="0" y="6610350"/>
            <a:ext cx="990600" cy="247650"/>
          </a:xfrm>
          <a:prstGeom prst="rect">
            <a:avLst/>
          </a:prstGeom>
        </p:spPr>
        <p:txBody>
          <a:bodyPr/>
          <a:lstStyle/>
          <a:p>
            <a:pPr eaLnBrk="1" hangingPunct="1">
              <a:defRPr/>
            </a:pPr>
            <a:fld id="{716CDC70-7997-46FB-9DA0-30DC1482E49A}"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10"/>
          </p:nvPr>
        </p:nvSpPr>
        <p:spPr>
          <a:xfrm>
            <a:off x="0" y="6534150"/>
            <a:ext cx="990600" cy="323850"/>
          </a:xfrm>
        </p:spPr>
        <p:txBody>
          <a:bodyPr/>
          <a:lstStyle/>
          <a:p>
            <a:pPr>
              <a:defRPr/>
            </a:pPr>
            <a:fld id="{416E2AC8-A71F-4BB5-B368-A2D72CCD437B}" type="datetime1">
              <a:rPr lang="tr-TR"/>
              <a:pPr>
                <a:defRPr/>
              </a:pPr>
              <a:t>06.01.2018</a:t>
            </a:fld>
            <a:endParaRPr lang="en-US" dirty="0"/>
          </a:p>
        </p:txBody>
      </p:sp>
      <p:sp>
        <p:nvSpPr>
          <p:cNvPr id="7" name="6 Slayt Numarası Yer Tutucusu"/>
          <p:cNvSpPr>
            <a:spLocks noGrp="1"/>
          </p:cNvSpPr>
          <p:nvPr>
            <p:ph type="sldNum" sz="quarter" idx="12"/>
          </p:nvPr>
        </p:nvSpPr>
        <p:spPr/>
        <p:txBody>
          <a:bodyPr/>
          <a:lstStyle/>
          <a:p>
            <a:pPr>
              <a:defRPr/>
            </a:pPr>
            <a:fld id="{97CBB227-5A57-4855-B93B-FFFEC322E345}" type="slidenum">
              <a:rPr lang="en-US"/>
              <a:pPr>
                <a:defRPr/>
              </a:pPr>
              <a:t>44</a:t>
            </a:fld>
            <a:endParaRPr lang="en-US"/>
          </a:p>
        </p:txBody>
      </p:sp>
      <p:sp>
        <p:nvSpPr>
          <p:cNvPr id="61442" name="Rectangle 2"/>
          <p:cNvSpPr>
            <a:spLocks noGrp="1" noChangeArrowheads="1"/>
          </p:cNvSpPr>
          <p:nvPr>
            <p:ph type="title" idx="4294967295"/>
          </p:nvPr>
        </p:nvSpPr>
        <p:spPr>
          <a:xfrm>
            <a:off x="0" y="304800"/>
            <a:ext cx="8229600" cy="1143000"/>
          </a:xfrm>
        </p:spPr>
        <p:txBody>
          <a:bodyPr>
            <a:normAutofit/>
          </a:bodyPr>
          <a:lstStyle/>
          <a:p>
            <a:pPr>
              <a:defRPr/>
            </a:pPr>
            <a:r>
              <a:rPr lang="tr-TR" i="1" kern="1200" cap="all" dirty="0">
                <a:effectLst>
                  <a:reflection blurRad="12700" stA="48000" endA="300" endPos="55000" dir="5400000" sy="-90000" algn="bl" rotWithShape="0"/>
                </a:effectLst>
              </a:rPr>
              <a:t>Thermal properties</a:t>
            </a:r>
            <a:endParaRPr lang="en-US" i="1" kern="1200" cap="all" dirty="0">
              <a:effectLst>
                <a:reflection blurRad="12700" stA="48000" endA="300" endPos="55000" dir="5400000" sy="-90000" algn="bl" rotWithShape="0"/>
              </a:effectLst>
            </a:endParaRPr>
          </a:p>
        </p:txBody>
      </p:sp>
      <p:sp>
        <p:nvSpPr>
          <p:cNvPr id="26627" name="Rectangle 3"/>
          <p:cNvSpPr>
            <a:spLocks noGrp="1" noChangeArrowheads="1"/>
          </p:cNvSpPr>
          <p:nvPr>
            <p:ph type="body" sz="half" idx="4294967295"/>
          </p:nvPr>
        </p:nvSpPr>
        <p:spPr>
          <a:xfrm>
            <a:off x="0" y="1143000"/>
            <a:ext cx="3819525" cy="5715000"/>
          </a:xfrm>
        </p:spPr>
        <p:txBody>
          <a:bodyPr>
            <a:normAutofit/>
          </a:bodyPr>
          <a:lstStyle/>
          <a:p>
            <a:pPr>
              <a:lnSpc>
                <a:spcPct val="150000"/>
              </a:lnSpc>
              <a:buClr>
                <a:schemeClr val="tx2"/>
              </a:buClr>
              <a:buFont typeface="Wingdings" pitchFamily="2" charset="2"/>
              <a:buChar char="q"/>
            </a:pPr>
            <a:r>
              <a:rPr lang="tr-TR" sz="2000" b="1" i="1" smtClean="0"/>
              <a:t>Thermal expansion</a:t>
            </a:r>
          </a:p>
          <a:p>
            <a:pPr>
              <a:lnSpc>
                <a:spcPct val="150000"/>
              </a:lnSpc>
            </a:pPr>
            <a:r>
              <a:rPr lang="en-US" sz="1800" smtClean="0">
                <a:latin typeface="Arial" pitchFamily="34" charset="0"/>
                <a:cs typeface="Arial" pitchFamily="34" charset="0"/>
              </a:rPr>
              <a:t>The coefficients of thermal expansion depend on the bond strength between the atoms that make up the materials</a:t>
            </a:r>
            <a:r>
              <a:rPr lang="en-US" sz="1800" smtClean="0"/>
              <a:t>. </a:t>
            </a:r>
            <a:endParaRPr lang="tr-TR" sz="1800" smtClean="0"/>
          </a:p>
          <a:p>
            <a:pPr>
              <a:lnSpc>
                <a:spcPct val="150000"/>
              </a:lnSpc>
            </a:pPr>
            <a:r>
              <a:rPr lang="tr-TR" sz="1800" smtClean="0">
                <a:latin typeface="Arial" pitchFamily="34" charset="0"/>
                <a:cs typeface="Arial" pitchFamily="34" charset="0"/>
              </a:rPr>
              <a:t>Strong bonding (diamond, silicon carbide, silicon nitrite) → low thermal expansion coefficient</a:t>
            </a:r>
          </a:p>
          <a:p>
            <a:pPr>
              <a:lnSpc>
                <a:spcPct val="150000"/>
              </a:lnSpc>
            </a:pPr>
            <a:r>
              <a:rPr lang="tr-TR" sz="1800" smtClean="0">
                <a:latin typeface="Arial" pitchFamily="34" charset="0"/>
                <a:cs typeface="Arial" pitchFamily="34" charset="0"/>
              </a:rPr>
              <a:t>Weak bonding ( stainless steel) → higher thermal expansion coefficient in comparison with fine ceramics</a:t>
            </a:r>
          </a:p>
        </p:txBody>
      </p:sp>
      <p:pic>
        <p:nvPicPr>
          <p:cNvPr id="26628" name="Picture 5" descr="Image : Graph of Coefficients of Thermal Expansion  Fine Ceramics / Zirconia10.5×10-6/°C, Alumina7.2×10-6/°C, Silicon Carbide4.4×10-6/°C, Silicon Nitride2.6×10-6/°C,  Metals / Stainless Steel18.0×10-6/°C, Cemented Carbide5.5×10-6/°C  Compared to general metals, Fine Ceramics have low coefficients of thermal expansion and display small dimensional changes with changes in temperature.  (Measuring method / JIS R 1618-1994)"/>
          <p:cNvPicPr>
            <a:picLocks noGrp="1" noChangeAspect="1" noChangeArrowheads="1"/>
          </p:cNvPicPr>
          <p:nvPr>
            <p:ph sz="half" idx="4294967295"/>
          </p:nvPr>
        </p:nvPicPr>
        <p:blipFill>
          <a:blip r:embed="rId2"/>
          <a:srcRect/>
          <a:stretch>
            <a:fillRect/>
          </a:stretch>
        </p:blipFill>
        <p:spPr>
          <a:xfrm>
            <a:off x="4572000" y="1981200"/>
            <a:ext cx="4572000" cy="3505200"/>
          </a:xfrm>
          <a:noFill/>
        </p:spPr>
      </p:pic>
      <p:sp>
        <p:nvSpPr>
          <p:cNvPr id="26629" name="Rectangle 6"/>
          <p:cNvSpPr>
            <a:spLocks noChangeArrowheads="1"/>
          </p:cNvSpPr>
          <p:nvPr/>
        </p:nvSpPr>
        <p:spPr bwMode="auto">
          <a:xfrm>
            <a:off x="4522788" y="1600200"/>
            <a:ext cx="4621212" cy="244475"/>
          </a:xfrm>
          <a:prstGeom prst="rect">
            <a:avLst/>
          </a:prstGeom>
          <a:noFill/>
          <a:ln w="9525">
            <a:noFill/>
            <a:miter lim="800000"/>
            <a:headEnd/>
            <a:tailEnd/>
          </a:ln>
        </p:spPr>
        <p:txBody>
          <a:bodyPr wrap="none">
            <a:spAutoFit/>
          </a:bodyPr>
          <a:lstStyle/>
          <a:p>
            <a:r>
              <a:rPr lang="tr-TR" sz="1000">
                <a:solidFill>
                  <a:schemeClr val="tx2"/>
                </a:solidFill>
              </a:rPr>
              <a:t>Comparison of thermal expansion coefficient between metals and fine ceramics</a:t>
            </a:r>
            <a:endParaRPr lang="en-US" sz="1000">
              <a:solidFill>
                <a:schemeClr val="tx2"/>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10"/>
          </p:nvPr>
        </p:nvSpPr>
        <p:spPr>
          <a:xfrm>
            <a:off x="0" y="6626225"/>
            <a:ext cx="990600" cy="231775"/>
          </a:xfrm>
        </p:spPr>
        <p:txBody>
          <a:bodyPr/>
          <a:lstStyle/>
          <a:p>
            <a:pPr>
              <a:defRPr/>
            </a:pPr>
            <a:fld id="{33AD7414-2F00-4A8F-BFD3-FB0081A7DE97}" type="datetime1">
              <a:rPr lang="tr-TR"/>
              <a:pPr>
                <a:defRPr/>
              </a:pPr>
              <a:t>06.01.2018</a:t>
            </a:fld>
            <a:endParaRPr lang="en-US" dirty="0"/>
          </a:p>
        </p:txBody>
      </p:sp>
      <p:sp>
        <p:nvSpPr>
          <p:cNvPr id="7" name="6 Slayt Numarası Yer Tutucusu"/>
          <p:cNvSpPr>
            <a:spLocks noGrp="1"/>
          </p:cNvSpPr>
          <p:nvPr>
            <p:ph type="sldNum" sz="quarter" idx="12"/>
          </p:nvPr>
        </p:nvSpPr>
        <p:spPr/>
        <p:txBody>
          <a:bodyPr/>
          <a:lstStyle/>
          <a:p>
            <a:pPr>
              <a:defRPr/>
            </a:pPr>
            <a:fld id="{19F3258E-7DA1-4DC1-A3EC-513477A576B3}" type="slidenum">
              <a:rPr lang="en-US"/>
              <a:pPr>
                <a:defRPr/>
              </a:pPr>
              <a:t>45</a:t>
            </a:fld>
            <a:endParaRPr lang="en-US"/>
          </a:p>
        </p:txBody>
      </p:sp>
      <p:sp>
        <p:nvSpPr>
          <p:cNvPr id="62466" name="Rectangle 2"/>
          <p:cNvSpPr>
            <a:spLocks noGrp="1" noChangeArrowheads="1"/>
          </p:cNvSpPr>
          <p:nvPr>
            <p:ph type="title" idx="4294967295"/>
          </p:nvPr>
        </p:nvSpPr>
        <p:spPr>
          <a:xfrm>
            <a:off x="536575" y="274638"/>
            <a:ext cx="8607425" cy="1143000"/>
          </a:xfrm>
        </p:spPr>
        <p:txBody>
          <a:bodyPr>
            <a:normAutofit/>
          </a:bodyPr>
          <a:lstStyle/>
          <a:p>
            <a:pPr>
              <a:defRPr/>
            </a:pPr>
            <a:r>
              <a:rPr lang="tr-TR" i="1" kern="1200" cap="all" dirty="0">
                <a:effectLst>
                  <a:reflection blurRad="12700" stA="48000" endA="300" endPos="55000" dir="5400000" sy="-90000" algn="bl" rotWithShape="0"/>
                </a:effectLst>
              </a:rPr>
              <a:t>Thermal properties</a:t>
            </a:r>
            <a:endParaRPr lang="en-US" i="1" kern="1200" cap="all" dirty="0">
              <a:effectLst>
                <a:reflection blurRad="12700" stA="48000" endA="300" endPos="55000" dir="5400000" sy="-90000" algn="bl" rotWithShape="0"/>
              </a:effectLst>
            </a:endParaRPr>
          </a:p>
        </p:txBody>
      </p:sp>
      <p:sp>
        <p:nvSpPr>
          <p:cNvPr id="27651" name="Rectangle 8"/>
          <p:cNvSpPr>
            <a:spLocks noGrp="1" noChangeArrowheads="1"/>
          </p:cNvSpPr>
          <p:nvPr>
            <p:ph type="body" sz="half" idx="4294967295"/>
          </p:nvPr>
        </p:nvSpPr>
        <p:spPr>
          <a:xfrm>
            <a:off x="1360488" y="1295400"/>
            <a:ext cx="7783512" cy="2133600"/>
          </a:xfrm>
        </p:spPr>
        <p:txBody>
          <a:bodyPr>
            <a:normAutofit/>
          </a:bodyPr>
          <a:lstStyle/>
          <a:p>
            <a:pPr>
              <a:lnSpc>
                <a:spcPct val="150000"/>
              </a:lnSpc>
              <a:buClr>
                <a:schemeClr val="tx1"/>
              </a:buClr>
              <a:buFont typeface="Wingdings" pitchFamily="2" charset="2"/>
              <a:buChar char="q"/>
            </a:pPr>
            <a:r>
              <a:rPr lang="tr-TR" sz="2000" b="1" i="1" dirty="0" smtClean="0"/>
              <a:t>Thermal conductivity</a:t>
            </a:r>
          </a:p>
          <a:p>
            <a:pPr>
              <a:lnSpc>
                <a:spcPct val="150000"/>
              </a:lnSpc>
              <a:buClr>
                <a:schemeClr val="tx2"/>
              </a:buClr>
            </a:pPr>
            <a:r>
              <a:rPr lang="en-US" sz="1800" dirty="0" smtClean="0"/>
              <a:t>generally less than that of metals such as steel or copper</a:t>
            </a:r>
            <a:r>
              <a:rPr lang="tr-TR" sz="1800" dirty="0" smtClean="0"/>
              <a:t> </a:t>
            </a:r>
          </a:p>
          <a:p>
            <a:pPr>
              <a:lnSpc>
                <a:spcPct val="150000"/>
              </a:lnSpc>
              <a:buClr>
                <a:schemeClr val="tx2"/>
              </a:buClr>
            </a:pPr>
            <a:r>
              <a:rPr lang="en-US" sz="1800" dirty="0" smtClean="0"/>
              <a:t>ceramic materials, in contrast, are used for thermal insulation due to their low thermal conductivity</a:t>
            </a:r>
            <a:r>
              <a:rPr lang="tr-TR" sz="1800" dirty="0" smtClean="0"/>
              <a:t> (except silicon carbide, aluminium </a:t>
            </a:r>
            <a:r>
              <a:rPr lang="tr-TR" sz="2000" dirty="0" smtClean="0"/>
              <a:t>nitride)</a:t>
            </a:r>
            <a:endParaRPr lang="en-US" sz="2000" dirty="0" smtClean="0"/>
          </a:p>
          <a:p>
            <a:pPr>
              <a:lnSpc>
                <a:spcPct val="150000"/>
              </a:lnSpc>
              <a:buClr>
                <a:schemeClr val="tx1"/>
              </a:buClr>
              <a:buFont typeface="Wingdings 2" pitchFamily="18" charset="2"/>
              <a:buNone/>
            </a:pPr>
            <a:endParaRPr lang="tr-TR" sz="2000" b="1" i="1" dirty="0" smtClean="0"/>
          </a:p>
        </p:txBody>
      </p:sp>
      <p:pic>
        <p:nvPicPr>
          <p:cNvPr id="27652" name="Picture 12"/>
          <p:cNvPicPr>
            <a:picLocks noGrp="1" noChangeAspect="1" noChangeArrowheads="1"/>
          </p:cNvPicPr>
          <p:nvPr>
            <p:ph sz="half" idx="4294967295"/>
          </p:nvPr>
        </p:nvPicPr>
        <p:blipFill>
          <a:blip r:embed="rId2"/>
          <a:srcRect/>
          <a:stretch>
            <a:fillRect/>
          </a:stretch>
        </p:blipFill>
        <p:spPr>
          <a:xfrm>
            <a:off x="0" y="3581400"/>
            <a:ext cx="7239000" cy="2720975"/>
          </a:xfrm>
        </p:spPr>
      </p:pic>
      <p:sp>
        <p:nvSpPr>
          <p:cNvPr id="27653" name="Rectangle 13"/>
          <p:cNvSpPr>
            <a:spLocks noChangeArrowheads="1"/>
          </p:cNvSpPr>
          <p:nvPr/>
        </p:nvSpPr>
        <p:spPr bwMode="auto">
          <a:xfrm>
            <a:off x="2209800" y="6542088"/>
            <a:ext cx="4398963" cy="344487"/>
          </a:xfrm>
          <a:prstGeom prst="rect">
            <a:avLst/>
          </a:prstGeom>
          <a:noFill/>
          <a:ln w="9525">
            <a:noFill/>
            <a:miter lim="800000"/>
            <a:headEnd/>
            <a:tailEnd/>
          </a:ln>
        </p:spPr>
        <p:txBody>
          <a:bodyPr wrap="none">
            <a:spAutoFit/>
          </a:bodyPr>
          <a:lstStyle/>
          <a:p>
            <a:pPr>
              <a:lnSpc>
                <a:spcPct val="150000"/>
              </a:lnSpc>
              <a:spcBef>
                <a:spcPct val="20000"/>
              </a:spcBef>
              <a:buFontTx/>
              <a:buChar char="•"/>
            </a:pPr>
            <a:r>
              <a:rPr lang="en-US" sz="1100">
                <a:solidFill>
                  <a:schemeClr val="tx2"/>
                </a:solidFill>
                <a:latin typeface="Times New Roman" pitchFamily="18" charset="0"/>
                <a:cs typeface="Times New Roman" pitchFamily="18" charset="0"/>
              </a:rPr>
              <a:t>http://global.kyocera.com/fcworld/charact/heat/images/thermalcond_zu.gif</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a:xfrm>
            <a:off x="8229600" y="6473825"/>
            <a:ext cx="758825" cy="247650"/>
          </a:xfrm>
        </p:spPr>
        <p:txBody>
          <a:bodyPr/>
          <a:lstStyle/>
          <a:p>
            <a:pPr>
              <a:defRPr/>
            </a:pPr>
            <a:fld id="{63F6FA0C-F871-43A8-B935-3A4059D450F3}" type="slidenum">
              <a:rPr lang="en-US"/>
              <a:pPr>
                <a:defRPr/>
              </a:pPr>
              <a:t>46</a:t>
            </a:fld>
            <a:endParaRPr lang="en-US"/>
          </a:p>
        </p:txBody>
      </p:sp>
      <p:sp>
        <p:nvSpPr>
          <p:cNvPr id="64514" name="Rectangle 2"/>
          <p:cNvSpPr>
            <a:spLocks noGrp="1" noChangeArrowheads="1"/>
          </p:cNvSpPr>
          <p:nvPr>
            <p:ph type="title" idx="4294967295"/>
          </p:nvPr>
        </p:nvSpPr>
        <p:spPr>
          <a:xfrm>
            <a:off x="0" y="274638"/>
            <a:ext cx="8229600" cy="1143000"/>
          </a:xfrm>
        </p:spPr>
        <p:txBody>
          <a:bodyPr>
            <a:normAutofit/>
          </a:bodyPr>
          <a:lstStyle/>
          <a:p>
            <a:pPr>
              <a:defRPr/>
            </a:pPr>
            <a:r>
              <a:rPr lang="tr-TR" i="1" kern="1200" cap="all" dirty="0">
                <a:effectLst>
                  <a:reflection blurRad="12700" stA="48000" endA="300" endPos="55000" dir="5400000" sy="-90000" algn="bl" rotWithShape="0"/>
                </a:effectLst>
              </a:rPr>
              <a:t>Thermal properties</a:t>
            </a:r>
            <a:endParaRPr lang="en-US" i="1" kern="1200" cap="all" dirty="0">
              <a:effectLst>
                <a:reflection blurRad="12700" stA="48000" endA="300" endPos="55000" dir="5400000" sy="-90000" algn="bl" rotWithShape="0"/>
              </a:effectLst>
            </a:endParaRPr>
          </a:p>
        </p:txBody>
      </p:sp>
      <p:sp>
        <p:nvSpPr>
          <p:cNvPr id="28675" name="Rectangle 3"/>
          <p:cNvSpPr>
            <a:spLocks noGrp="1" noChangeArrowheads="1"/>
          </p:cNvSpPr>
          <p:nvPr>
            <p:ph type="body" idx="4294967295"/>
          </p:nvPr>
        </p:nvSpPr>
        <p:spPr>
          <a:xfrm>
            <a:off x="0" y="1600200"/>
            <a:ext cx="8229600" cy="4525963"/>
          </a:xfrm>
        </p:spPr>
        <p:txBody>
          <a:bodyPr>
            <a:normAutofit fontScale="92500"/>
          </a:bodyPr>
          <a:lstStyle/>
          <a:p>
            <a:pPr>
              <a:lnSpc>
                <a:spcPct val="150000"/>
              </a:lnSpc>
              <a:buClr>
                <a:schemeClr val="tx2"/>
              </a:buClr>
              <a:buFont typeface="Wingdings" pitchFamily="2" charset="2"/>
              <a:buChar char="q"/>
            </a:pPr>
            <a:r>
              <a:rPr lang="tr-TR" sz="2000" b="1" i="1" dirty="0" smtClean="0"/>
              <a:t>Thermal shock resistance</a:t>
            </a:r>
          </a:p>
          <a:p>
            <a:pPr>
              <a:lnSpc>
                <a:spcPct val="150000"/>
              </a:lnSpc>
            </a:pPr>
            <a:r>
              <a:rPr lang="en-US" sz="1800" dirty="0" smtClean="0"/>
              <a:t>A large number of ceramic materials </a:t>
            </a:r>
            <a:r>
              <a:rPr lang="tr-TR" sz="1800" dirty="0" smtClean="0"/>
              <a:t>are </a:t>
            </a:r>
            <a:r>
              <a:rPr lang="en-US" sz="1800" dirty="0" smtClean="0"/>
              <a:t>sensitive to thermal shock</a:t>
            </a:r>
            <a:r>
              <a:rPr lang="tr-TR" sz="1800" dirty="0" smtClean="0"/>
              <a:t> </a:t>
            </a:r>
          </a:p>
          <a:p>
            <a:pPr>
              <a:lnSpc>
                <a:spcPct val="150000"/>
              </a:lnSpc>
            </a:pPr>
            <a:r>
              <a:rPr lang="tr-TR" sz="1800" dirty="0" smtClean="0"/>
              <a:t>Some ceramic materials → very high resistance to thermal shock is despite of low ductility (e.g. fused silica, </a:t>
            </a:r>
            <a:r>
              <a:rPr lang="en-US" sz="1800" dirty="0" err="1" smtClean="0"/>
              <a:t>Aluminium</a:t>
            </a:r>
            <a:r>
              <a:rPr lang="en-US" sz="1800" dirty="0" smtClean="0"/>
              <a:t> </a:t>
            </a:r>
            <a:r>
              <a:rPr lang="en-US" sz="1800" dirty="0" err="1" smtClean="0"/>
              <a:t>titanate</a:t>
            </a:r>
            <a:r>
              <a:rPr lang="tr-TR" sz="1800" dirty="0" smtClean="0"/>
              <a:t> ) </a:t>
            </a:r>
          </a:p>
          <a:p>
            <a:pPr>
              <a:lnSpc>
                <a:spcPct val="150000"/>
              </a:lnSpc>
            </a:pPr>
            <a:r>
              <a:rPr lang="tr-TR" sz="1800" dirty="0" smtClean="0"/>
              <a:t>Result of rapid cooling → tensile stress (thermal stress)→</a:t>
            </a:r>
            <a:r>
              <a:rPr lang="en-US" sz="1800" dirty="0" smtClean="0"/>
              <a:t>cracks and consequent failure</a:t>
            </a:r>
            <a:r>
              <a:rPr lang="tr-TR" sz="1800" dirty="0" smtClean="0"/>
              <a:t> </a:t>
            </a:r>
          </a:p>
          <a:p>
            <a:pPr>
              <a:lnSpc>
                <a:spcPct val="150000"/>
              </a:lnSpc>
            </a:pPr>
            <a:r>
              <a:rPr lang="en-US" sz="1800" dirty="0" smtClean="0"/>
              <a:t>The thermal stresses responsible for the response to temperature stress depend on:</a:t>
            </a:r>
            <a:endParaRPr lang="tr-TR" sz="1800" dirty="0" smtClean="0"/>
          </a:p>
          <a:p>
            <a:pPr>
              <a:lnSpc>
                <a:spcPct val="150000"/>
              </a:lnSpc>
              <a:buFontTx/>
              <a:buNone/>
            </a:pPr>
            <a:r>
              <a:rPr lang="tr-TR" sz="1800" dirty="0" smtClean="0"/>
              <a:t>	-</a:t>
            </a:r>
            <a:r>
              <a:rPr lang="en-US" sz="1800" dirty="0" smtClean="0"/>
              <a:t>geometrical boundary conditions</a:t>
            </a:r>
          </a:p>
          <a:p>
            <a:pPr>
              <a:lnSpc>
                <a:spcPct val="150000"/>
              </a:lnSpc>
              <a:buFontTx/>
              <a:buNone/>
            </a:pPr>
            <a:r>
              <a:rPr lang="tr-TR" sz="1800" dirty="0" smtClean="0"/>
              <a:t>	-</a:t>
            </a:r>
            <a:r>
              <a:rPr lang="en-US" sz="1800" dirty="0" smtClean="0"/>
              <a:t>thermal boundary conditions</a:t>
            </a:r>
            <a:endParaRPr lang="tr-TR" sz="1800" dirty="0" smtClean="0"/>
          </a:p>
          <a:p>
            <a:pPr>
              <a:lnSpc>
                <a:spcPct val="150000"/>
              </a:lnSpc>
              <a:buFontTx/>
              <a:buNone/>
            </a:pPr>
            <a:r>
              <a:rPr lang="tr-TR" sz="1800" dirty="0" smtClean="0"/>
              <a:t>	-</a:t>
            </a:r>
            <a:r>
              <a:rPr lang="en-US" sz="1800" dirty="0" smtClean="0"/>
              <a:t>physical parameters</a:t>
            </a:r>
            <a:r>
              <a:rPr lang="tr-TR" sz="1800" dirty="0" smtClean="0"/>
              <a:t> (modulus of elasticity, strength…)</a:t>
            </a:r>
          </a:p>
        </p:txBody>
      </p:sp>
      <p:sp>
        <p:nvSpPr>
          <p:cNvPr id="6" name="13 Veri Yer Tutucusu"/>
          <p:cNvSpPr txBox="1">
            <a:spLocks/>
          </p:cNvSpPr>
          <p:nvPr/>
        </p:nvSpPr>
        <p:spPr>
          <a:xfrm>
            <a:off x="0" y="6610350"/>
            <a:ext cx="990600" cy="247650"/>
          </a:xfrm>
          <a:prstGeom prst="rect">
            <a:avLst/>
          </a:prstGeom>
        </p:spPr>
        <p:txBody>
          <a:bodyPr/>
          <a:lstStyle/>
          <a:p>
            <a:pPr eaLnBrk="1" hangingPunct="1">
              <a:defRPr/>
            </a:pPr>
            <a:fld id="{716CDC70-7997-46FB-9DA0-30DC1482E49A}"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a:xfrm>
            <a:off x="8229600" y="6473825"/>
            <a:ext cx="758825" cy="247650"/>
          </a:xfrm>
        </p:spPr>
        <p:txBody>
          <a:bodyPr/>
          <a:lstStyle/>
          <a:p>
            <a:pPr>
              <a:defRPr/>
            </a:pPr>
            <a:fld id="{9ACD2A07-A73D-43FF-9F78-E1C48E93F656}" type="slidenum">
              <a:rPr lang="en-US"/>
              <a:pPr>
                <a:defRPr/>
              </a:pPr>
              <a:t>47</a:t>
            </a:fld>
            <a:endParaRPr lang="en-US"/>
          </a:p>
        </p:txBody>
      </p:sp>
      <p:sp>
        <p:nvSpPr>
          <p:cNvPr id="2050" name="1 Başlık"/>
          <p:cNvSpPr>
            <a:spLocks noGrp="1"/>
          </p:cNvSpPr>
          <p:nvPr>
            <p:ph type="title" idx="4294967295"/>
          </p:nvPr>
        </p:nvSpPr>
        <p:spPr>
          <a:xfrm>
            <a:off x="0" y="274638"/>
            <a:ext cx="8229600" cy="1143000"/>
          </a:xfrm>
        </p:spPr>
        <p:txBody>
          <a:bodyPr>
            <a:normAutofit fontScale="90000"/>
          </a:bodyPr>
          <a:lstStyle/>
          <a:p>
            <a:pPr>
              <a:defRPr/>
            </a:pPr>
            <a:r>
              <a:rPr lang="tr-TR" i="1" kern="1200" cap="all" dirty="0">
                <a:effectLst>
                  <a:reflection blurRad="12700" stA="48000" endA="300" endPos="55000" dir="5400000" sy="-90000" algn="bl" rotWithShape="0"/>
                </a:effectLst>
              </a:rPr>
              <a:t>Electrical properties of ceramic</a:t>
            </a:r>
          </a:p>
        </p:txBody>
      </p:sp>
      <p:sp>
        <p:nvSpPr>
          <p:cNvPr id="47107" name="6 İçerik Yer Tutucusu"/>
          <p:cNvSpPr>
            <a:spLocks noGrp="1"/>
          </p:cNvSpPr>
          <p:nvPr>
            <p:ph idx="4294967295"/>
          </p:nvPr>
        </p:nvSpPr>
        <p:spPr>
          <a:xfrm>
            <a:off x="0" y="1371600"/>
            <a:ext cx="8229600" cy="4829175"/>
          </a:xfrm>
        </p:spPr>
        <p:txBody>
          <a:bodyPr/>
          <a:lstStyle/>
          <a:p>
            <a:r>
              <a:rPr lang="en-US" sz="2800" smtClean="0"/>
              <a:t>Electrical conductivity of ceramics varies with</a:t>
            </a:r>
            <a:endParaRPr lang="tr-TR" sz="2800" smtClean="0"/>
          </a:p>
          <a:p>
            <a:pPr lvl="1">
              <a:buFont typeface="Wingdings" pitchFamily="2" charset="2"/>
              <a:buChar char="v"/>
            </a:pPr>
            <a:r>
              <a:rPr lang="tr-TR" sz="3200" i="1" smtClean="0">
                <a:solidFill>
                  <a:srgbClr val="FD71D5"/>
                </a:solidFill>
              </a:rPr>
              <a:t>The Frequency of field applied effect</a:t>
            </a:r>
          </a:p>
          <a:p>
            <a:r>
              <a:rPr lang="en-US" sz="2800" smtClean="0"/>
              <a:t>charge transport mechanisms are frequency dependent. </a:t>
            </a:r>
            <a:endParaRPr lang="tr-TR" sz="2800" smtClean="0"/>
          </a:p>
          <a:p>
            <a:pPr lvl="1">
              <a:buFont typeface="Wingdings" pitchFamily="2" charset="2"/>
              <a:buChar char="v"/>
            </a:pPr>
            <a:r>
              <a:rPr lang="tr-TR" sz="3200" i="1" smtClean="0">
                <a:solidFill>
                  <a:srgbClr val="FD71D5"/>
                </a:solidFill>
              </a:rPr>
              <a:t>The temperature effect</a:t>
            </a:r>
          </a:p>
          <a:p>
            <a:r>
              <a:rPr lang="tr-TR" sz="2800" smtClean="0"/>
              <a:t>T</a:t>
            </a:r>
            <a:r>
              <a:rPr lang="en-US" sz="2800" smtClean="0"/>
              <a:t>he </a:t>
            </a:r>
            <a:r>
              <a:rPr lang="en-US" sz="2800" i="1" smtClean="0"/>
              <a:t>activation energy </a:t>
            </a:r>
            <a:r>
              <a:rPr lang="en-US" sz="2800" smtClean="0"/>
              <a:t>needed for charge migration is achieved through thermal energy and immobile charge career becomes mobile.</a:t>
            </a:r>
            <a:endParaRPr lang="tr-TR" sz="2800" smtClean="0"/>
          </a:p>
        </p:txBody>
      </p:sp>
      <p:sp>
        <p:nvSpPr>
          <p:cNvPr id="6" name="13 Veri Yer Tutucusu"/>
          <p:cNvSpPr txBox="1">
            <a:spLocks/>
          </p:cNvSpPr>
          <p:nvPr/>
        </p:nvSpPr>
        <p:spPr>
          <a:xfrm>
            <a:off x="0" y="6610350"/>
            <a:ext cx="990600" cy="247650"/>
          </a:xfrm>
          <a:prstGeom prst="rect">
            <a:avLst/>
          </a:prstGeom>
        </p:spPr>
        <p:txBody>
          <a:bodyPr/>
          <a:lstStyle/>
          <a:p>
            <a:pPr eaLnBrk="1" hangingPunct="1">
              <a:defRPr/>
            </a:pPr>
            <a:fld id="{716CDC70-7997-46FB-9DA0-30DC1482E49A}"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Slayt Numarası Yer Tutucusu"/>
          <p:cNvSpPr>
            <a:spLocks noGrp="1"/>
          </p:cNvSpPr>
          <p:nvPr>
            <p:ph type="sldNum" sz="quarter" idx="12"/>
          </p:nvPr>
        </p:nvSpPr>
        <p:spPr>
          <a:xfrm>
            <a:off x="8229600" y="6473825"/>
            <a:ext cx="758825" cy="247650"/>
          </a:xfrm>
        </p:spPr>
        <p:txBody>
          <a:bodyPr/>
          <a:lstStyle/>
          <a:p>
            <a:pPr>
              <a:defRPr/>
            </a:pPr>
            <a:fld id="{19A58D96-3A07-427E-8463-3D804F241BD2}" type="slidenum">
              <a:rPr lang="en-US"/>
              <a:pPr>
                <a:defRPr/>
              </a:pPr>
              <a:t>48</a:t>
            </a:fld>
            <a:endParaRPr lang="en-US"/>
          </a:p>
        </p:txBody>
      </p:sp>
      <p:sp>
        <p:nvSpPr>
          <p:cNvPr id="3074" name="1 Başlık"/>
          <p:cNvSpPr>
            <a:spLocks noGrp="1"/>
          </p:cNvSpPr>
          <p:nvPr>
            <p:ph type="title" idx="4294967295"/>
          </p:nvPr>
        </p:nvSpPr>
        <p:spPr>
          <a:xfrm>
            <a:off x="0" y="274638"/>
            <a:ext cx="8229600" cy="715962"/>
          </a:xfrm>
        </p:spPr>
        <p:txBody>
          <a:bodyPr>
            <a:normAutofit fontScale="90000"/>
          </a:bodyPr>
          <a:lstStyle/>
          <a:p>
            <a:pPr>
              <a:defRPr/>
            </a:pPr>
            <a:r>
              <a:rPr lang="tr-TR" i="1" kern="1200" cap="all" dirty="0">
                <a:effectLst>
                  <a:reflection blurRad="12700" stA="48000" endA="300" endPos="55000" dir="5400000" sy="-90000" algn="bl" rotWithShape="0"/>
                </a:effectLst>
              </a:rPr>
              <a:t>Electrical properties of ceramic</a:t>
            </a:r>
          </a:p>
        </p:txBody>
      </p:sp>
      <p:sp>
        <p:nvSpPr>
          <p:cNvPr id="48131" name="2 İçerik Yer Tutucusu"/>
          <p:cNvSpPr>
            <a:spLocks noGrp="1"/>
          </p:cNvSpPr>
          <p:nvPr>
            <p:ph idx="4294967295"/>
          </p:nvPr>
        </p:nvSpPr>
        <p:spPr>
          <a:xfrm>
            <a:off x="0" y="1143000"/>
            <a:ext cx="8229600" cy="5257800"/>
          </a:xfrm>
        </p:spPr>
        <p:txBody>
          <a:bodyPr/>
          <a:lstStyle/>
          <a:p>
            <a:r>
              <a:rPr lang="en-US" dirty="0" smtClean="0"/>
              <a:t>Most of ceramic materials are </a:t>
            </a:r>
            <a:r>
              <a:rPr lang="en-US" b="1" dirty="0" smtClean="0">
                <a:solidFill>
                  <a:schemeClr val="accent1"/>
                </a:solidFill>
              </a:rPr>
              <a:t>dielectric</a:t>
            </a:r>
            <a:r>
              <a:rPr lang="tr-TR" dirty="0" smtClean="0">
                <a:solidFill>
                  <a:schemeClr val="accent1"/>
                </a:solidFill>
              </a:rPr>
              <a:t>. </a:t>
            </a:r>
            <a:r>
              <a:rPr lang="en-US" dirty="0" smtClean="0"/>
              <a:t>(materials, having very low electric conductivity, but supporting electrostatic field). </a:t>
            </a:r>
            <a:endParaRPr lang="tr-TR" dirty="0" smtClean="0"/>
          </a:p>
          <a:p>
            <a:r>
              <a:rPr lang="en-US" b="1" i="1" dirty="0" smtClean="0">
                <a:solidFill>
                  <a:schemeClr val="accent1"/>
                </a:solidFill>
              </a:rPr>
              <a:t>Dielectric ceramics </a:t>
            </a:r>
            <a:r>
              <a:rPr lang="en-US" dirty="0" smtClean="0"/>
              <a:t>are used for manufacturing capacitors, insulators and resistors.</a:t>
            </a:r>
            <a:endParaRPr lang="tr-TR" dirty="0" smtClean="0"/>
          </a:p>
        </p:txBody>
      </p:sp>
      <p:pic>
        <p:nvPicPr>
          <p:cNvPr id="48132" name="Picture 2"/>
          <p:cNvPicPr>
            <a:picLocks noChangeAspect="1" noChangeArrowheads="1"/>
          </p:cNvPicPr>
          <p:nvPr/>
        </p:nvPicPr>
        <p:blipFill>
          <a:blip r:embed="rId2"/>
          <a:srcRect/>
          <a:stretch>
            <a:fillRect/>
          </a:stretch>
        </p:blipFill>
        <p:spPr bwMode="auto">
          <a:xfrm>
            <a:off x="0" y="4800600"/>
            <a:ext cx="9144000" cy="2057400"/>
          </a:xfrm>
          <a:prstGeom prst="rect">
            <a:avLst/>
          </a:prstGeom>
          <a:noFill/>
          <a:ln w="9525">
            <a:noFill/>
            <a:miter lim="800000"/>
            <a:headEnd/>
            <a:tailEnd/>
          </a:ln>
        </p:spPr>
      </p:pic>
      <p:sp>
        <p:nvSpPr>
          <p:cNvPr id="7" name="13 Veri Yer Tutucusu"/>
          <p:cNvSpPr txBox="1">
            <a:spLocks/>
          </p:cNvSpPr>
          <p:nvPr/>
        </p:nvSpPr>
        <p:spPr>
          <a:xfrm>
            <a:off x="0" y="6610350"/>
            <a:ext cx="990600" cy="247650"/>
          </a:xfrm>
          <a:prstGeom prst="rect">
            <a:avLst/>
          </a:prstGeom>
        </p:spPr>
        <p:txBody>
          <a:bodyPr/>
          <a:lstStyle/>
          <a:p>
            <a:pPr eaLnBrk="1" hangingPunct="1">
              <a:defRPr/>
            </a:pPr>
            <a:fld id="{716CDC70-7997-46FB-9DA0-30DC1482E49A}" type="datetime1">
              <a:rPr lang="tr-TR" sz="1200">
                <a:solidFill>
                  <a:schemeClr val="accent1">
                    <a:shade val="75000"/>
                  </a:schemeClr>
                </a:solidFill>
                <a:latin typeface="Arial" charset="0"/>
              </a:rPr>
              <a:pPr eaLnBrk="1" hangingPunct="1">
                <a:defRPr/>
              </a:pPr>
              <a:t>06.01.2018</a:t>
            </a:fld>
            <a:endParaRPr lang="en-US" sz="1200" dirty="0">
              <a:solidFill>
                <a:schemeClr val="accent1">
                  <a:shade val="75000"/>
                </a:schemeClr>
              </a:solidFill>
              <a:latin typeface="Arial"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solidFill>
                  <a:srgbClr val="FF0000"/>
                </a:solidFill>
              </a:rPr>
              <a:t>Properties of Ceramics</a:t>
            </a:r>
            <a:endParaRPr lang="en-US" dirty="0">
              <a:solidFill>
                <a:srgbClr val="FF0000"/>
              </a:solidFill>
            </a:endParaRPr>
          </a:p>
        </p:txBody>
      </p:sp>
      <p:sp>
        <p:nvSpPr>
          <p:cNvPr id="3" name="Content Placeholder 2"/>
          <p:cNvSpPr>
            <a:spLocks noGrp="1"/>
          </p:cNvSpPr>
          <p:nvPr>
            <p:ph idx="1"/>
          </p:nvPr>
        </p:nvSpPr>
        <p:spPr>
          <a:xfrm>
            <a:off x="0" y="685800"/>
            <a:ext cx="9144000" cy="6172200"/>
          </a:xfrm>
        </p:spPr>
        <p:txBody>
          <a:bodyPr>
            <a:normAutofit fontScale="85000" lnSpcReduction="20000"/>
          </a:bodyPr>
          <a:lstStyle/>
          <a:p>
            <a:pPr marL="514350" indent="-514350">
              <a:lnSpc>
                <a:spcPct val="90000"/>
              </a:lnSpc>
              <a:buAutoNum type="arabicParenR"/>
              <a:defRPr/>
            </a:pPr>
            <a:r>
              <a:rPr lang="en-US" dirty="0" smtClean="0"/>
              <a:t>Ceramics are </a:t>
            </a:r>
            <a:r>
              <a:rPr lang="tr-TR" dirty="0" smtClean="0"/>
              <a:t>Very brittle </a:t>
            </a:r>
            <a:r>
              <a:rPr lang="en-US" dirty="0" smtClean="0"/>
              <a:t>,</a:t>
            </a:r>
            <a:r>
              <a:rPr lang="tr-TR" dirty="0" smtClean="0"/>
              <a:t>Low ductility</a:t>
            </a:r>
            <a:r>
              <a:rPr lang="en-US" dirty="0" smtClean="0"/>
              <a:t> and </a:t>
            </a:r>
            <a:r>
              <a:rPr lang="tr-TR" dirty="0" smtClean="0"/>
              <a:t>High elastic modulus</a:t>
            </a:r>
            <a:endParaRPr lang="en-US" dirty="0" smtClean="0"/>
          </a:p>
          <a:p>
            <a:pPr>
              <a:lnSpc>
                <a:spcPct val="80000"/>
              </a:lnSpc>
              <a:buNone/>
            </a:pPr>
            <a:r>
              <a:rPr lang="en-US" dirty="0" smtClean="0"/>
              <a:t> 2) Ceramics are </a:t>
            </a:r>
            <a:r>
              <a:rPr lang="tr-TR" dirty="0" smtClean="0"/>
              <a:t>Low electrical conductivity</a:t>
            </a:r>
            <a:r>
              <a:rPr lang="en-US" dirty="0" smtClean="0"/>
              <a:t>, </a:t>
            </a:r>
            <a:r>
              <a:rPr lang="tr-TR" dirty="0" smtClean="0"/>
              <a:t>Low thermal conductivity</a:t>
            </a:r>
            <a:r>
              <a:rPr lang="en-US" dirty="0" smtClean="0"/>
              <a:t> and </a:t>
            </a:r>
            <a:r>
              <a:rPr lang="tr-TR" dirty="0" smtClean="0"/>
              <a:t>Low thermal expansion</a:t>
            </a:r>
            <a:r>
              <a:rPr lang="en-US" dirty="0" smtClean="0"/>
              <a:t>.</a:t>
            </a:r>
          </a:p>
          <a:p>
            <a:pPr>
              <a:lnSpc>
                <a:spcPct val="80000"/>
              </a:lnSpc>
              <a:buNone/>
            </a:pPr>
            <a:r>
              <a:rPr lang="en-US" dirty="0" smtClean="0"/>
              <a:t>3) They have </a:t>
            </a:r>
            <a:r>
              <a:rPr lang="tr-TR" dirty="0" smtClean="0"/>
              <a:t>High strength at elevated temperatures</a:t>
            </a:r>
            <a:endParaRPr lang="en-US" dirty="0" smtClean="0"/>
          </a:p>
          <a:p>
            <a:pPr>
              <a:lnSpc>
                <a:spcPct val="80000"/>
              </a:lnSpc>
              <a:buNone/>
            </a:pPr>
            <a:r>
              <a:rPr lang="en-US" dirty="0" smtClean="0"/>
              <a:t>4) Most of ceramic materials are </a:t>
            </a:r>
            <a:r>
              <a:rPr lang="en-US" b="1" dirty="0" smtClean="0">
                <a:solidFill>
                  <a:schemeClr val="accent1"/>
                </a:solidFill>
              </a:rPr>
              <a:t>dielectric</a:t>
            </a:r>
          </a:p>
          <a:p>
            <a:pPr>
              <a:lnSpc>
                <a:spcPct val="80000"/>
              </a:lnSpc>
              <a:buNone/>
            </a:pPr>
            <a:r>
              <a:rPr lang="en-US" b="1" dirty="0" smtClean="0">
                <a:solidFill>
                  <a:schemeClr val="accent1"/>
                </a:solidFill>
              </a:rPr>
              <a:t>5) </a:t>
            </a:r>
            <a:r>
              <a:rPr lang="tr-TR" dirty="0" smtClean="0">
                <a:solidFill>
                  <a:srgbClr val="FF0000"/>
                </a:solidFill>
              </a:rPr>
              <a:t>Hardness</a:t>
            </a:r>
            <a:r>
              <a:rPr lang="tr-TR" dirty="0" smtClean="0"/>
              <a:t>  </a:t>
            </a:r>
            <a:r>
              <a:rPr lang="en-US" dirty="0" smtClean="0"/>
              <a:t>of ceramics is</a:t>
            </a:r>
            <a:r>
              <a:rPr lang="tr-TR" dirty="0" smtClean="0"/>
              <a:t>Very High </a:t>
            </a:r>
            <a:endParaRPr lang="en-US" dirty="0" smtClean="0"/>
          </a:p>
          <a:p>
            <a:pPr>
              <a:lnSpc>
                <a:spcPct val="80000"/>
              </a:lnSpc>
              <a:buNone/>
            </a:pPr>
            <a:r>
              <a:rPr lang="en-US" dirty="0" smtClean="0"/>
              <a:t>6) </a:t>
            </a:r>
            <a:r>
              <a:rPr lang="tr-TR" dirty="0" smtClean="0">
                <a:solidFill>
                  <a:srgbClr val="FF0000"/>
                </a:solidFill>
              </a:rPr>
              <a:t>Wear resistance</a:t>
            </a:r>
            <a:r>
              <a:rPr lang="tr-TR" dirty="0" smtClean="0"/>
              <a:t>   </a:t>
            </a:r>
            <a:r>
              <a:rPr lang="en-US" dirty="0" smtClean="0"/>
              <a:t>is</a:t>
            </a:r>
            <a:r>
              <a:rPr lang="tr-TR" dirty="0" smtClean="0"/>
              <a:t>  High</a:t>
            </a:r>
            <a:endParaRPr lang="en-US" dirty="0" smtClean="0"/>
          </a:p>
          <a:p>
            <a:pPr>
              <a:lnSpc>
                <a:spcPct val="80000"/>
              </a:lnSpc>
              <a:buNone/>
            </a:pPr>
            <a:r>
              <a:rPr lang="en-US" dirty="0" smtClean="0"/>
              <a:t>7) </a:t>
            </a:r>
            <a:r>
              <a:rPr lang="tr-TR" dirty="0" smtClean="0">
                <a:solidFill>
                  <a:srgbClr val="FF0000"/>
                </a:solidFill>
              </a:rPr>
              <a:t>Elastic modulus</a:t>
            </a:r>
            <a:r>
              <a:rPr lang="tr-TR" dirty="0" smtClean="0"/>
              <a:t>    </a:t>
            </a:r>
            <a:r>
              <a:rPr lang="en-US" dirty="0" smtClean="0"/>
              <a:t>is</a:t>
            </a:r>
            <a:r>
              <a:rPr lang="en-GB" dirty="0" smtClean="0"/>
              <a:t> </a:t>
            </a:r>
            <a:r>
              <a:rPr lang="tr-TR" dirty="0" smtClean="0"/>
              <a:t> Very High </a:t>
            </a:r>
            <a:endParaRPr lang="en-US" dirty="0" smtClean="0"/>
          </a:p>
          <a:p>
            <a:pPr>
              <a:lnSpc>
                <a:spcPct val="80000"/>
              </a:lnSpc>
              <a:buNone/>
            </a:pPr>
            <a:r>
              <a:rPr lang="en-US" dirty="0" smtClean="0"/>
              <a:t>8) </a:t>
            </a:r>
            <a:r>
              <a:rPr lang="tr-TR" b="1" i="1" dirty="0" smtClean="0"/>
              <a:t>Heat c</a:t>
            </a:r>
            <a:r>
              <a:rPr lang="en-US" b="1" i="1" dirty="0" err="1" smtClean="0"/>
              <a:t>apacity</a:t>
            </a:r>
            <a:r>
              <a:rPr lang="tr-TR" dirty="0" smtClean="0"/>
              <a:t> </a:t>
            </a:r>
            <a:r>
              <a:rPr lang="en-US" dirty="0" smtClean="0"/>
              <a:t> of Ceramics is greater than metals</a:t>
            </a:r>
            <a:endParaRPr lang="tr-TR" dirty="0" smtClean="0"/>
          </a:p>
          <a:p>
            <a:pPr marL="514350" indent="-514350">
              <a:lnSpc>
                <a:spcPct val="90000"/>
              </a:lnSpc>
              <a:buNone/>
              <a:defRPr/>
            </a:pPr>
            <a:r>
              <a:rPr lang="en-US" dirty="0" smtClean="0"/>
              <a:t>9) A large number of ceramic materials </a:t>
            </a:r>
            <a:r>
              <a:rPr lang="tr-TR" dirty="0" smtClean="0"/>
              <a:t>are </a:t>
            </a:r>
            <a:r>
              <a:rPr lang="en-US" dirty="0" smtClean="0"/>
              <a:t>sensitive to thermal shock</a:t>
            </a:r>
            <a:r>
              <a:rPr lang="tr-TR" dirty="0" smtClean="0"/>
              <a:t> </a:t>
            </a:r>
            <a:endParaRPr lang="en-US" dirty="0" smtClean="0"/>
          </a:p>
          <a:p>
            <a:pPr>
              <a:lnSpc>
                <a:spcPct val="150000"/>
              </a:lnSpc>
              <a:buClr>
                <a:schemeClr val="tx1"/>
              </a:buClr>
              <a:buNone/>
            </a:pPr>
            <a:r>
              <a:rPr lang="en-US" dirty="0" smtClean="0"/>
              <a:t>10)</a:t>
            </a:r>
            <a:r>
              <a:rPr lang="tr-TR" sz="3600" b="1" i="1" dirty="0" smtClean="0"/>
              <a:t> Thermal conductivity</a:t>
            </a:r>
            <a:r>
              <a:rPr lang="en-US" sz="3600" b="1" i="1" dirty="0" smtClean="0"/>
              <a:t> of ceramics is </a:t>
            </a:r>
            <a:r>
              <a:rPr lang="en-US" dirty="0" smtClean="0"/>
              <a:t>generally less than that of metals</a:t>
            </a:r>
          </a:p>
          <a:p>
            <a:pPr>
              <a:lnSpc>
                <a:spcPct val="150000"/>
              </a:lnSpc>
              <a:buClr>
                <a:schemeClr val="tx1"/>
              </a:buClr>
              <a:buNone/>
            </a:pPr>
            <a:r>
              <a:rPr lang="en-US" dirty="0" smtClean="0"/>
              <a:t>11) Oxide ceramics are generally bad conductors</a:t>
            </a:r>
            <a:endParaRPr lang="tr-TR" dirty="0" smtClean="0"/>
          </a:p>
          <a:p>
            <a:pPr marL="514350" indent="-514350">
              <a:lnSpc>
                <a:spcPct val="90000"/>
              </a:lnSpc>
              <a:buNone/>
              <a:defRPr/>
            </a:pPr>
            <a:endParaRPr lang="tr-TR" dirty="0" smtClean="0"/>
          </a:p>
          <a:p>
            <a:pPr>
              <a:buNone/>
            </a:pP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GB" b="1" dirty="0" smtClean="0">
                <a:solidFill>
                  <a:srgbClr val="FF0000"/>
                </a:solidFill>
                <a:effectLst>
                  <a:outerShdw blurRad="38100" dist="38100" dir="2700000" algn="tl">
                    <a:srgbClr val="000000">
                      <a:alpha val="43137"/>
                    </a:srgbClr>
                  </a:outerShdw>
                </a:effectLst>
              </a:rPr>
              <a:t>APPLICATIONS OF CERAMICS</a:t>
            </a:r>
            <a:endParaRPr lang="en-GB"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990600"/>
            <a:ext cx="8229600" cy="5715000"/>
          </a:xfrm>
        </p:spPr>
        <p:txBody>
          <a:bodyPr>
            <a:normAutofit fontScale="70000" lnSpcReduction="20000"/>
          </a:bodyPr>
          <a:lstStyle/>
          <a:p>
            <a:pPr>
              <a:buNone/>
            </a:pPr>
            <a:r>
              <a:rPr lang="en-GB" dirty="0" smtClean="0"/>
              <a:t>Ceramic materials have several industrial and technical applications due to their wide range of properties. Following are some applications of the advanced ceramics in different fields.</a:t>
            </a:r>
          </a:p>
          <a:p>
            <a:pPr marL="514350" indent="-514350">
              <a:buAutoNum type="arabicPeriod"/>
            </a:pPr>
            <a:r>
              <a:rPr lang="en-US" b="1" i="1" dirty="0" smtClean="0"/>
              <a:t>Dielectric ceramics </a:t>
            </a:r>
            <a:r>
              <a:rPr lang="en-US" dirty="0" smtClean="0"/>
              <a:t>are used for manufacturing capacitors, insulators and resistors, semiconductors, Lasers magnets etc.</a:t>
            </a:r>
          </a:p>
          <a:p>
            <a:pPr marL="514350" indent="-514350">
              <a:buAutoNum type="arabicPeriod"/>
            </a:pPr>
            <a:r>
              <a:rPr lang="en-US" dirty="0" smtClean="0"/>
              <a:t>The blade of a </a:t>
            </a:r>
            <a:r>
              <a:rPr lang="en-US" dirty="0" smtClean="0">
                <a:hlinkClick r:id="rId2" tooltip="Ceramic knife"/>
              </a:rPr>
              <a:t>ceramic knife</a:t>
            </a:r>
            <a:r>
              <a:rPr lang="en-US" dirty="0" smtClean="0"/>
              <a:t> will stay sharp for much longer than that of a steel knife, although it is more brittle.</a:t>
            </a:r>
          </a:p>
          <a:p>
            <a:pPr marL="514350" indent="-514350">
              <a:buAutoNum type="arabicPeriod"/>
            </a:pPr>
            <a:r>
              <a:rPr lang="en-US" dirty="0" smtClean="0"/>
              <a:t>Advanced ceramics are largely used in aircraft, thermal protection system in rockets, insulating tiles for space shuttle etc.</a:t>
            </a:r>
          </a:p>
          <a:p>
            <a:pPr marL="514350" indent="-514350">
              <a:buAutoNum type="arabicPeriod"/>
            </a:pPr>
            <a:r>
              <a:rPr lang="en-US" dirty="0" smtClean="0"/>
              <a:t> Advanced ceramics has low expansion which finds applications in automotive field for catalytic converters, oxygen sensors, turbocharger rotors etc.</a:t>
            </a:r>
          </a:p>
          <a:p>
            <a:pPr marL="514350" indent="-514350">
              <a:buAutoNum type="arabicPeriod"/>
            </a:pPr>
            <a:r>
              <a:rPr lang="en-US" dirty="0" smtClean="0"/>
              <a:t> The high temperature structural property of ceramics finds applications for cutting tools, dies, molding materials etc.</a:t>
            </a:r>
          </a:p>
          <a:p>
            <a:pPr marL="514350" indent="-514350">
              <a:buAutoNum type="arabicPeriod"/>
            </a:pPr>
            <a:r>
              <a:rPr lang="en-US" dirty="0" smtClean="0"/>
              <a:t> Ceramics are used in nuclear energy production, nuclear core, control rods in nuclear reactors etc.</a:t>
            </a:r>
          </a:p>
          <a:p>
            <a:pPr marL="514350" indent="-514350">
              <a:buAutoNum type="arabicPeriod"/>
            </a:pPr>
            <a:r>
              <a:rPr lang="en-US" dirty="0" smtClean="0"/>
              <a:t> Ceramics are commonly used in biomedical applications for bone repairing, tooth replacement, hearing devices etc.</a:t>
            </a:r>
          </a:p>
          <a:p>
            <a:pPr marL="514350" indent="-514350">
              <a:buAutoNum type="arabicPeriod"/>
            </a:pPr>
            <a:endParaRPr lang="en-GB"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GB" b="1" dirty="0" smtClean="0">
                <a:solidFill>
                  <a:srgbClr val="FF0000"/>
                </a:solidFill>
                <a:effectLst>
                  <a:outerShdw blurRad="38100" dist="38100" dir="2700000" algn="tl">
                    <a:srgbClr val="000000">
                      <a:alpha val="43137"/>
                    </a:srgbClr>
                  </a:outerShdw>
                </a:effectLst>
              </a:rPr>
              <a:t>APPLICATIONS OF CERAMICS</a:t>
            </a:r>
            <a:endParaRPr lang="en-GB"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990600"/>
            <a:ext cx="8229600" cy="5715000"/>
          </a:xfrm>
        </p:spPr>
        <p:txBody>
          <a:bodyPr>
            <a:normAutofit fontScale="77500" lnSpcReduction="20000"/>
          </a:bodyPr>
          <a:lstStyle/>
          <a:p>
            <a:pPr lvl="0">
              <a:buNone/>
            </a:pPr>
            <a:r>
              <a:rPr lang="en-GB" dirty="0" smtClean="0"/>
              <a:t>8. </a:t>
            </a:r>
            <a:r>
              <a:rPr lang="en-US" dirty="0" smtClean="0">
                <a:hlinkClick r:id="rId2" tooltip="Disk brake"/>
              </a:rPr>
              <a:t>Ceramic brake disks</a:t>
            </a:r>
            <a:r>
              <a:rPr lang="en-US" dirty="0" smtClean="0"/>
              <a:t> for vehicles are resistant to abrasion at high temperatures.</a:t>
            </a:r>
            <a:endParaRPr lang="en-GB" dirty="0" smtClean="0"/>
          </a:p>
          <a:p>
            <a:pPr lvl="0">
              <a:buNone/>
            </a:pPr>
            <a:r>
              <a:rPr lang="en-GB" dirty="0" smtClean="0"/>
              <a:t>9. Ceramic m</a:t>
            </a:r>
            <a:r>
              <a:rPr lang="en-US" dirty="0" err="1" smtClean="0"/>
              <a:t>aterial</a:t>
            </a:r>
            <a:r>
              <a:rPr lang="en-US" dirty="0" smtClean="0"/>
              <a:t> is used to protect the </a:t>
            </a:r>
            <a:r>
              <a:rPr lang="en-US" dirty="0" smtClean="0">
                <a:hlinkClick r:id="rId3" tooltip="Cockpit (aviation)"/>
              </a:rPr>
              <a:t>cockpits</a:t>
            </a:r>
            <a:r>
              <a:rPr lang="en-US" dirty="0" smtClean="0"/>
              <a:t> of some military airplanes, because of the low weight of the material.</a:t>
            </a:r>
          </a:p>
          <a:p>
            <a:pPr lvl="0">
              <a:buNone/>
            </a:pPr>
            <a:r>
              <a:rPr lang="en-US" dirty="0" smtClean="0"/>
              <a:t>10. Ceramics can be used in place of steel for </a:t>
            </a:r>
            <a:r>
              <a:rPr lang="en-US" dirty="0" smtClean="0">
                <a:hlinkClick r:id="rId4" tooltip="Ball bearings"/>
              </a:rPr>
              <a:t>ball bearings</a:t>
            </a:r>
            <a:r>
              <a:rPr lang="en-US" dirty="0" smtClean="0"/>
              <a:t> due to their higher hardness.</a:t>
            </a:r>
          </a:p>
          <a:p>
            <a:pPr lvl="0">
              <a:buNone/>
            </a:pPr>
            <a:r>
              <a:rPr lang="en-US" dirty="0" smtClean="0"/>
              <a:t>11. High-tech ceramic is used in watch making for producing watch cases due to  its light weight, scratch resistance, durability and smooth touch.</a:t>
            </a:r>
          </a:p>
          <a:p>
            <a:pPr lvl="0">
              <a:buNone/>
            </a:pPr>
            <a:r>
              <a:rPr lang="en-US" dirty="0" smtClean="0"/>
              <a:t>12. Turbine engines made with ceramics could operate more efficiently, giving aircraft greater range.</a:t>
            </a:r>
          </a:p>
          <a:p>
            <a:pPr lvl="0">
              <a:buNone/>
            </a:pPr>
            <a:r>
              <a:rPr lang="en-US" dirty="0" smtClean="0"/>
              <a:t>13. In the early 1980s, </a:t>
            </a:r>
            <a:r>
              <a:rPr lang="en-US" dirty="0" smtClean="0">
                <a:hlinkClick r:id="rId5" tooltip="Toyota"/>
              </a:rPr>
              <a:t>Toyota</a:t>
            </a:r>
            <a:r>
              <a:rPr lang="en-US" dirty="0" smtClean="0"/>
              <a:t> researched production of an </a:t>
            </a:r>
            <a:r>
              <a:rPr lang="en-US" dirty="0" smtClean="0">
                <a:hlinkClick r:id="rId6" tooltip="Adiabatic"/>
              </a:rPr>
              <a:t>adiabatic</a:t>
            </a:r>
            <a:r>
              <a:rPr lang="en-US" dirty="0" smtClean="0"/>
              <a:t> </a:t>
            </a:r>
            <a:r>
              <a:rPr lang="en-US" dirty="0" smtClean="0">
                <a:hlinkClick r:id="rId7" tooltip="Internal combustion engine"/>
              </a:rPr>
              <a:t>engine</a:t>
            </a:r>
            <a:r>
              <a:rPr lang="en-US" dirty="0" smtClean="0"/>
              <a:t> using ceramic components in the hot gas area. The ceramics would have allowed temperatures of over 3000 °F (1650 °C). </a:t>
            </a:r>
            <a:endParaRPr lang="en-GB" dirty="0" smtClean="0"/>
          </a:p>
          <a:p>
            <a:pPr>
              <a:buNone/>
            </a:pPr>
            <a:endParaRPr lang="en-GB"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p:txBody>
          <a:bodyPr>
            <a:normAutofit/>
          </a:bodyPr>
          <a:lstStyle/>
          <a:p>
            <a:pPr>
              <a:defRPr/>
            </a:pPr>
            <a:r>
              <a:rPr lang="tr-TR" sz="6000" b="1" kern="1200" cap="all" dirty="0">
                <a:effectLst>
                  <a:reflection blurRad="12700" stA="48000" endA="300" endPos="55000" dir="5400000" sy="-90000" algn="bl" rotWithShape="0"/>
                </a:effectLst>
              </a:rPr>
              <a:t>Ceramics</a:t>
            </a:r>
          </a:p>
        </p:txBody>
      </p:sp>
      <p:sp>
        <p:nvSpPr>
          <p:cNvPr id="59395" name="Rectangle 3"/>
          <p:cNvSpPr>
            <a:spLocks noGrp="1" noChangeArrowheads="1"/>
          </p:cNvSpPr>
          <p:nvPr>
            <p:ph type="body" idx="4294967295"/>
          </p:nvPr>
        </p:nvSpPr>
        <p:spPr>
          <a:xfrm>
            <a:off x="457200" y="1143000"/>
            <a:ext cx="8229600" cy="4983163"/>
          </a:xfrm>
        </p:spPr>
        <p:txBody>
          <a:bodyPr/>
          <a:lstStyle/>
          <a:p>
            <a:pPr>
              <a:buFontTx/>
              <a:buNone/>
            </a:pPr>
            <a:endParaRPr lang="tr-TR" sz="6000" dirty="0" smtClean="0">
              <a:latin typeface="Victorian LET" pitchFamily="2" charset="0"/>
            </a:endParaRPr>
          </a:p>
          <a:p>
            <a:pPr algn="ctr">
              <a:buFontTx/>
              <a:buNone/>
            </a:pPr>
            <a:r>
              <a:rPr lang="tr-TR" sz="6000" dirty="0" smtClean="0">
                <a:latin typeface="Victorian LET" pitchFamily="2" charset="0"/>
              </a:rPr>
              <a:t>	</a:t>
            </a:r>
            <a:r>
              <a:rPr lang="tr-TR" sz="8000" dirty="0" smtClean="0">
                <a:solidFill>
                  <a:srgbClr val="00B0F0"/>
                </a:solidFill>
                <a:latin typeface="Victorian LET" pitchFamily="2" charset="0"/>
                <a:sym typeface="Wingdings" pitchFamily="2" charset="2"/>
              </a:rPr>
              <a:t></a:t>
            </a:r>
            <a:r>
              <a:rPr lang="tr-TR" sz="8000" dirty="0" smtClean="0">
                <a:solidFill>
                  <a:srgbClr val="00B0F0"/>
                </a:solidFill>
                <a:latin typeface="Victorian LET" pitchFamily="2" charset="0"/>
              </a:rPr>
              <a:t> </a:t>
            </a:r>
            <a:r>
              <a:rPr lang="tr-TR" sz="8000" b="1" dirty="0" smtClean="0">
                <a:solidFill>
                  <a:srgbClr val="FF0000"/>
                </a:solidFill>
                <a:effectLst>
                  <a:outerShdw blurRad="38100" dist="38100" dir="2700000" algn="tl">
                    <a:srgbClr val="000000">
                      <a:alpha val="43137"/>
                    </a:srgbClr>
                  </a:outerShdw>
                </a:effectLst>
                <a:latin typeface="Algerian" pitchFamily="82" charset="0"/>
              </a:rPr>
              <a:t>Thank You</a:t>
            </a:r>
            <a:r>
              <a:rPr lang="tr-TR" sz="8000" dirty="0" smtClean="0"/>
              <a:t> </a:t>
            </a:r>
            <a:r>
              <a:rPr lang="tr-TR" sz="8000" dirty="0" smtClean="0">
                <a:solidFill>
                  <a:srgbClr val="00B0F0"/>
                </a:solidFill>
                <a:latin typeface="Victorian LET" pitchFamily="2" charset="0"/>
                <a:sym typeface="Wingdings" pitchFamily="2" charset="2"/>
              </a:rPr>
              <a:t></a:t>
            </a:r>
            <a:endParaRPr lang="en-US" sz="8000" dirty="0" smtClean="0">
              <a:solidFill>
                <a:srgbClr val="00B0F0"/>
              </a:solidFill>
              <a:latin typeface="Victorian LET" pitchFamily="2" charset="0"/>
              <a:sym typeface="Wingdings" pitchFamily="2" charset="2"/>
            </a:endParaRPr>
          </a:p>
          <a:p>
            <a:endParaRPr lang="en-US" dirty="0" smtClean="0"/>
          </a:p>
        </p:txBody>
      </p:sp>
      <p:sp>
        <p:nvSpPr>
          <p:cNvPr id="5" name="Slide Number Placeholder 4"/>
          <p:cNvSpPr txBox="1">
            <a:spLocks noGrp="1"/>
          </p:cNvSpPr>
          <p:nvPr/>
        </p:nvSpPr>
        <p:spPr>
          <a:xfrm>
            <a:off x="8229600" y="6473825"/>
            <a:ext cx="758825" cy="247650"/>
          </a:xfrm>
          <a:prstGeom prst="rect">
            <a:avLst/>
          </a:prstGeom>
          <a:noFill/>
        </p:spPr>
        <p:txBody>
          <a:bodyPr/>
          <a:lstStyle/>
          <a:p>
            <a:pPr algn="r" eaLnBrk="1" hangingPunct="1">
              <a:defRPr/>
            </a:pPr>
            <a:fld id="{79CB2E1C-8584-47CB-BCD7-00F3A20B90D0}" type="slidenum">
              <a:rPr lang="en-US" sz="1200">
                <a:solidFill>
                  <a:schemeClr val="accent1">
                    <a:shade val="75000"/>
                  </a:schemeClr>
                </a:solidFill>
                <a:latin typeface="Arial" charset="0"/>
              </a:rPr>
              <a:pPr algn="r" eaLnBrk="1" hangingPunct="1">
                <a:defRPr/>
              </a:pPr>
              <a:t>52</a:t>
            </a:fld>
            <a:endParaRPr lang="en-US" sz="1200">
              <a:solidFill>
                <a:schemeClr val="accent1">
                  <a:shade val="75000"/>
                </a:schemeClr>
              </a:solidFill>
              <a:latin typeface="Arial"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458</TotalTime>
  <Words>1871</Words>
  <Application>Microsoft Office PowerPoint</Application>
  <PresentationFormat>On-screen Show (4:3)</PresentationFormat>
  <Paragraphs>391</Paragraphs>
  <Slides>52</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54" baseType="lpstr">
      <vt:lpstr>Office Theme</vt:lpstr>
      <vt:lpstr>Equation</vt:lpstr>
      <vt:lpstr>CHAPTER NO. 3</vt:lpstr>
      <vt:lpstr>   Introduction  The word “ceramic” comes  from Greek word “keramos” means pottery.  The ceramics are inorganic non metallic solid materials with varying properties due to their difference in bounding and structure. Ceramics usually consists of metallic and non metallic elements bounded by ionic and covalent bonds.          The ceramics are generally hard, brittle, poor conductivity,  high melting point, resistant to creep, low toughness, low ductility etc. They are good electrical and thermal insulators due to absence of free electrons.  Ceramics includes clay articles, silicate, metallic oxides and their combinations, pottery objects. New  ceramic materials were developed for use in advanced ceramic engineering, such as in semiconductors.       </vt:lpstr>
      <vt:lpstr>Spectrum of Ceramics Uses</vt:lpstr>
      <vt:lpstr>CLASSIFICATIONS OF CERAMICS</vt:lpstr>
      <vt:lpstr>CLASSIFICATIONS OF CERAMICS</vt:lpstr>
      <vt:lpstr> Traditional ceramics </vt:lpstr>
      <vt:lpstr> Traditional ceramics </vt:lpstr>
      <vt:lpstr>Modern Ceramics</vt:lpstr>
      <vt:lpstr>Classification of Ceramics</vt:lpstr>
      <vt:lpstr>Classification of ceramics</vt:lpstr>
      <vt:lpstr>Classification of ceramics</vt:lpstr>
      <vt:lpstr>Classifications of ceramics</vt:lpstr>
      <vt:lpstr>Classification of ceramics</vt:lpstr>
      <vt:lpstr>Classification of ceramics</vt:lpstr>
      <vt:lpstr>Classification of ceramics</vt:lpstr>
      <vt:lpstr>Classification of ceramics</vt:lpstr>
      <vt:lpstr>Structures of Ceramics</vt:lpstr>
      <vt:lpstr>Rock Salt ( NaCl) Structure</vt:lpstr>
      <vt:lpstr>Rock Salt Structure( NaCl)</vt:lpstr>
      <vt:lpstr>Rock Salt ( NaCl) Structure    Each cation and anion has six neighbours hence it has six co-ordination number. The unit cell of NaCl crystal has FCC arrangement of anions with one cation at centre of each 12 cube edges. The compounds that are crystallize with NaCl structure includes refractory carbides and nitrates of titanium zirconium. The important ceramic compounds displaying the NaCl structure is MgO. The Na+ ions are replacing by Mg2+ ions and Cl ions are replaced by  O2- ions. As the result the properties of MgO in NaCl structure such as melting point, hardness increases which leads to many industrial applications. E.g. MgO is used as good insulating material at elevated temperatures in electric stoves and ovens. It is also used in steel plant furnaces as a refractory material. It has zero porosity and high optical transparency hence it is used in infrared transmission.</vt:lpstr>
      <vt:lpstr>Sodium chloride</vt:lpstr>
      <vt:lpstr>MgO and FeO</vt:lpstr>
      <vt:lpstr>Cesium Chloride (CsCl) structure</vt:lpstr>
      <vt:lpstr>CsCl Crystal Structures</vt:lpstr>
      <vt:lpstr>High-purity caesium-133 stored in argon.</vt:lpstr>
      <vt:lpstr>Zinc Blend ( ZnS) Structure</vt:lpstr>
      <vt:lpstr>Perovskite ( CuTiO3) Structure</vt:lpstr>
      <vt:lpstr>Perovskite  Structure</vt:lpstr>
      <vt:lpstr>Perovskite</vt:lpstr>
      <vt:lpstr>Slide 30</vt:lpstr>
      <vt:lpstr>Preparation of Raw Materials</vt:lpstr>
      <vt:lpstr>Powder processing</vt:lpstr>
      <vt:lpstr>Slip casting</vt:lpstr>
      <vt:lpstr>Slide 34</vt:lpstr>
      <vt:lpstr>Difference between casting and molding</vt:lpstr>
      <vt:lpstr>Drying process</vt:lpstr>
      <vt:lpstr>Slide 37</vt:lpstr>
      <vt:lpstr>Ceramic Processing</vt:lpstr>
      <vt:lpstr>Properties of Ceramics</vt:lpstr>
      <vt:lpstr>Properties of Ceramics</vt:lpstr>
      <vt:lpstr>General Comparison of Materials</vt:lpstr>
      <vt:lpstr>General Comparison of Materials</vt:lpstr>
      <vt:lpstr>Thermal properties</vt:lpstr>
      <vt:lpstr>Thermal properties</vt:lpstr>
      <vt:lpstr>Thermal properties</vt:lpstr>
      <vt:lpstr>Thermal properties</vt:lpstr>
      <vt:lpstr>Electrical properties of ceramic</vt:lpstr>
      <vt:lpstr>Electrical properties of ceramic</vt:lpstr>
      <vt:lpstr>Properties of Ceramics</vt:lpstr>
      <vt:lpstr>APPLICATIONS OF CERAMICS</vt:lpstr>
      <vt:lpstr>APPLICATIONS OF CERAMICS</vt:lpstr>
      <vt:lpstr>Ceramics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NO. 3</dc:title>
  <dc:creator>AMIT</dc:creator>
  <cp:lastModifiedBy>vms</cp:lastModifiedBy>
  <cp:revision>77</cp:revision>
  <dcterms:created xsi:type="dcterms:W3CDTF">2006-08-16T00:00:00Z</dcterms:created>
  <dcterms:modified xsi:type="dcterms:W3CDTF">2018-01-06T20:44:13Z</dcterms:modified>
</cp:coreProperties>
</file>