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66" r:id="rId4"/>
    <p:sldId id="267" r:id="rId5"/>
    <p:sldId id="257" r:id="rId6"/>
    <p:sldId id="258" r:id="rId7"/>
    <p:sldId id="268" r:id="rId8"/>
    <p:sldId id="259" r:id="rId9"/>
    <p:sldId id="260" r:id="rId10"/>
    <p:sldId id="261" r:id="rId11"/>
    <p:sldId id="262" r:id="rId12"/>
    <p:sldId id="263" r:id="rId13"/>
    <p:sldId id="264"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4D13"/>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6" d="100"/>
          <a:sy n="46" d="100"/>
        </p:scale>
        <p:origin x="-64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16/12/2016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16/12/2016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16/12/2016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16/12/2016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16/12/2016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16/12/2016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16/12/2016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16/12/2016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16/12/2016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16/12/2016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16/12/2016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16/12/2016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en.wikipedia.org/wiki/Pewter" TargetMode="External"/><Relationship Id="rId3" Type="http://schemas.openxmlformats.org/officeDocument/2006/relationships/hyperlink" Target="https://en.wikipedia.org/wiki/Chemical_element" TargetMode="External"/><Relationship Id="rId7" Type="http://schemas.openxmlformats.org/officeDocument/2006/relationships/hyperlink" Target="https://en.wikipedia.org/wiki/Brass" TargetMode="External"/><Relationship Id="rId2" Type="http://schemas.openxmlformats.org/officeDocument/2006/relationships/hyperlink" Target="https://en.wikipedia.org/wiki/Metal" TargetMode="External"/><Relationship Id="rId1" Type="http://schemas.openxmlformats.org/officeDocument/2006/relationships/slideLayout" Target="../slideLayouts/slideLayout2.xml"/><Relationship Id="rId6" Type="http://schemas.openxmlformats.org/officeDocument/2006/relationships/hyperlink" Target="https://en.wikipedia.org/wiki/Solder" TargetMode="External"/><Relationship Id="rId11" Type="http://schemas.openxmlformats.org/officeDocument/2006/relationships/hyperlink" Target="https://en.wikipedia.org/wiki/Amalgam_(chemistry)" TargetMode="External"/><Relationship Id="rId5" Type="http://schemas.openxmlformats.org/officeDocument/2006/relationships/hyperlink" Target="https://en.wikipedia.org/wiki/Steel" TargetMode="External"/><Relationship Id="rId10" Type="http://schemas.openxmlformats.org/officeDocument/2006/relationships/hyperlink" Target="https://en.wikipedia.org/wiki/Bronze" TargetMode="External"/><Relationship Id="rId4" Type="http://schemas.openxmlformats.org/officeDocument/2006/relationships/hyperlink" Target="https://en.wikipedia.org/wiki/Solid_solution" TargetMode="External"/><Relationship Id="rId9" Type="http://schemas.openxmlformats.org/officeDocument/2006/relationships/hyperlink" Target="https://en.wikipedia.org/wiki/Duralumin"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000" b="1" dirty="0" smtClean="0">
                <a:solidFill>
                  <a:srgbClr val="0000FF"/>
                </a:solidFill>
                <a:effectLst>
                  <a:outerShdw blurRad="38100" dist="38100" dir="2700000" algn="tl">
                    <a:srgbClr val="000000">
                      <a:alpha val="43137"/>
                    </a:srgbClr>
                  </a:outerShdw>
                </a:effectLst>
                <a:latin typeface="Algerian" pitchFamily="82" charset="0"/>
                <a:cs typeface="Aharoni" pitchFamily="2" charset="-79"/>
              </a:rPr>
              <a:t>CHAPTER :2</a:t>
            </a:r>
            <a:endParaRPr lang="en-GB" sz="6000" b="1" dirty="0">
              <a:solidFill>
                <a:srgbClr val="0000FF"/>
              </a:solidFill>
              <a:effectLst>
                <a:outerShdw blurRad="38100" dist="38100" dir="2700000" algn="tl">
                  <a:srgbClr val="000000">
                    <a:alpha val="43137"/>
                  </a:srgbClr>
                </a:outerShdw>
              </a:effectLst>
              <a:latin typeface="Algerian" pitchFamily="82" charset="0"/>
              <a:cs typeface="Aharoni" pitchFamily="2" charset="-79"/>
            </a:endParaRPr>
          </a:p>
        </p:txBody>
      </p:sp>
      <p:sp>
        <p:nvSpPr>
          <p:cNvPr id="3" name="Content Placeholder 2"/>
          <p:cNvSpPr>
            <a:spLocks noGrp="1"/>
          </p:cNvSpPr>
          <p:nvPr>
            <p:ph idx="1"/>
          </p:nvPr>
        </p:nvSpPr>
        <p:spPr/>
        <p:txBody>
          <a:bodyPr>
            <a:normAutofit/>
          </a:bodyPr>
          <a:lstStyle/>
          <a:p>
            <a:pPr>
              <a:buNone/>
            </a:pPr>
            <a:r>
              <a:rPr lang="en-GB" sz="6600" b="1" dirty="0" smtClean="0">
                <a:solidFill>
                  <a:srgbClr val="FF0000"/>
                </a:solidFill>
                <a:effectLst>
                  <a:outerShdw blurRad="38100" dist="38100" dir="2700000" algn="tl">
                    <a:srgbClr val="000000">
                      <a:alpha val="43137"/>
                    </a:srgbClr>
                  </a:outerShdw>
                </a:effectLst>
              </a:rPr>
              <a:t>	SINGLE </a:t>
            </a:r>
          </a:p>
          <a:p>
            <a:pPr>
              <a:buNone/>
            </a:pPr>
            <a:r>
              <a:rPr lang="en-GB" sz="6600" b="1" dirty="0" smtClean="0">
                <a:solidFill>
                  <a:srgbClr val="00B050"/>
                </a:solidFill>
                <a:effectLst>
                  <a:outerShdw blurRad="38100" dist="38100" dir="2700000" algn="tl">
                    <a:srgbClr val="000000">
                      <a:alpha val="43137"/>
                    </a:srgbClr>
                  </a:outerShdw>
                </a:effectLst>
              </a:rPr>
              <a:t>			PHASE</a:t>
            </a:r>
          </a:p>
          <a:p>
            <a:pPr>
              <a:buNone/>
            </a:pPr>
            <a:r>
              <a:rPr lang="en-GB" sz="6600" b="1" dirty="0" smtClean="0">
                <a:solidFill>
                  <a:srgbClr val="002060"/>
                </a:solidFill>
                <a:effectLst>
                  <a:outerShdw blurRad="38100" dist="38100" dir="2700000" algn="tl">
                    <a:srgbClr val="000000">
                      <a:alpha val="43137"/>
                    </a:srgbClr>
                  </a:outerShdw>
                </a:effectLst>
              </a:rPr>
              <a:t>				MATERIALS</a:t>
            </a:r>
            <a:endParaRPr lang="en-GB" sz="6600" b="1" dirty="0">
              <a:solidFill>
                <a:srgbClr val="002060"/>
              </a:solidFill>
              <a:effectLst>
                <a:outerShdw blurRad="38100" dist="38100" dir="2700000" algn="tl">
                  <a:srgbClr val="000000">
                    <a:alpha val="43137"/>
                  </a:srgb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Phase Diagram for Single Material</a:t>
            </a:r>
            <a:endParaRPr lang="en-US" dirty="0"/>
          </a:p>
        </p:txBody>
      </p:sp>
      <p:sp>
        <p:nvSpPr>
          <p:cNvPr id="1026" name="AutoShape 2" descr="https://upload.wikimedia.org/wikipedia/commons/thumb/3/34/Phase-diag2.svg/530px-Phase-diag2.svg.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7" name="Picture 3" descr="C:\Documents and Settings\vms.ADMIN-0DD81E43F\Desktop\Phase-diag2.svg.png"/>
          <p:cNvPicPr>
            <a:picLocks noGrp="1" noChangeAspect="1" noChangeArrowheads="1"/>
          </p:cNvPicPr>
          <p:nvPr>
            <p:ph idx="1"/>
          </p:nvPr>
        </p:nvPicPr>
        <p:blipFill>
          <a:blip r:embed="rId2"/>
          <a:srcRect/>
          <a:stretch>
            <a:fillRect/>
          </a:stretch>
        </p:blipFill>
        <p:spPr bwMode="auto">
          <a:xfrm>
            <a:off x="685800" y="1753394"/>
            <a:ext cx="7010400" cy="42195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Alloy</a:t>
            </a:r>
            <a:endParaRPr lang="en-US" dirty="0"/>
          </a:p>
        </p:txBody>
      </p:sp>
      <p:sp>
        <p:nvSpPr>
          <p:cNvPr id="3" name="Content Placeholder 2"/>
          <p:cNvSpPr>
            <a:spLocks noGrp="1"/>
          </p:cNvSpPr>
          <p:nvPr>
            <p:ph idx="1"/>
          </p:nvPr>
        </p:nvSpPr>
        <p:spPr>
          <a:xfrm>
            <a:off x="457200" y="914400"/>
            <a:ext cx="8382000" cy="5211763"/>
          </a:xfrm>
        </p:spPr>
        <p:txBody>
          <a:bodyPr>
            <a:normAutofit fontScale="85000" lnSpcReduction="20000"/>
          </a:bodyPr>
          <a:lstStyle/>
          <a:p>
            <a:r>
              <a:rPr lang="en-US" dirty="0" smtClean="0"/>
              <a:t>An </a:t>
            </a:r>
            <a:r>
              <a:rPr lang="en-US" b="1" dirty="0" smtClean="0"/>
              <a:t>alloy</a:t>
            </a:r>
            <a:r>
              <a:rPr lang="en-US" dirty="0" smtClean="0"/>
              <a:t> is a mixture of </a:t>
            </a:r>
            <a:r>
              <a:rPr lang="en-US" dirty="0" smtClean="0">
                <a:hlinkClick r:id="rId2" tooltip="Metal"/>
              </a:rPr>
              <a:t>metals</a:t>
            </a:r>
            <a:r>
              <a:rPr lang="en-US" dirty="0" smtClean="0"/>
              <a:t> or a mixture of a metal and another </a:t>
            </a:r>
            <a:r>
              <a:rPr lang="en-US" dirty="0" smtClean="0">
                <a:hlinkClick r:id="rId3" tooltip="Chemical element"/>
              </a:rPr>
              <a:t>element</a:t>
            </a:r>
            <a:r>
              <a:rPr lang="en-US" dirty="0" smtClean="0"/>
              <a:t>. </a:t>
            </a:r>
            <a:r>
              <a:rPr lang="en-US" dirty="0" smtClean="0"/>
              <a:t>An </a:t>
            </a:r>
            <a:r>
              <a:rPr lang="en-US" dirty="0" smtClean="0"/>
              <a:t>alloy may be </a:t>
            </a:r>
            <a:r>
              <a:rPr lang="en-US" dirty="0" err="1" smtClean="0"/>
              <a:t>a</a:t>
            </a:r>
            <a:r>
              <a:rPr lang="en-US" dirty="0" err="1" smtClean="0">
                <a:hlinkClick r:id="rId4" tooltip="Solid solution"/>
              </a:rPr>
              <a:t>solid</a:t>
            </a:r>
            <a:r>
              <a:rPr lang="en-US" dirty="0" smtClean="0">
                <a:hlinkClick r:id="rId4" tooltip="Solid solution"/>
              </a:rPr>
              <a:t> solution</a:t>
            </a:r>
            <a:r>
              <a:rPr lang="en-US" dirty="0" smtClean="0"/>
              <a:t> of metal elements (a single phase) or a mixture of metallic phases (two or more </a:t>
            </a:r>
            <a:r>
              <a:rPr lang="en-US" dirty="0" smtClean="0"/>
              <a:t>solutions</a:t>
            </a:r>
            <a:endParaRPr lang="en-US" dirty="0" smtClean="0"/>
          </a:p>
          <a:p>
            <a:r>
              <a:rPr lang="en-US" dirty="0" smtClean="0"/>
              <a:t>Alloys are used in a wide variety of applications. In some cases, a combination of metals may reduce the overall cost of the material while preserving important properties. In other cases, the combination of metals imparts synergistic properties to the constituent metal elements such as corrosion resistance or mechanical strength. </a:t>
            </a:r>
            <a:endParaRPr lang="en-US" dirty="0" smtClean="0"/>
          </a:p>
          <a:p>
            <a:r>
              <a:rPr lang="en-US" dirty="0" smtClean="0"/>
              <a:t>Examples </a:t>
            </a:r>
            <a:r>
              <a:rPr lang="en-US" dirty="0" smtClean="0"/>
              <a:t>of alloys are </a:t>
            </a:r>
            <a:r>
              <a:rPr lang="en-US" dirty="0" smtClean="0">
                <a:hlinkClick r:id="rId5" tooltip="Steel"/>
              </a:rPr>
              <a:t>steel</a:t>
            </a:r>
            <a:r>
              <a:rPr lang="en-US" dirty="0" smtClean="0"/>
              <a:t>, </a:t>
            </a:r>
            <a:r>
              <a:rPr lang="en-US" dirty="0" smtClean="0">
                <a:hlinkClick r:id="rId6" tooltip="Solder"/>
              </a:rPr>
              <a:t>solder</a:t>
            </a:r>
            <a:r>
              <a:rPr lang="en-US" dirty="0" smtClean="0"/>
              <a:t>, </a:t>
            </a:r>
            <a:r>
              <a:rPr lang="en-US" dirty="0" smtClean="0">
                <a:hlinkClick r:id="rId7" tooltip="Brass"/>
              </a:rPr>
              <a:t>brass</a:t>
            </a:r>
            <a:r>
              <a:rPr lang="en-US" dirty="0" smtClean="0"/>
              <a:t>, </a:t>
            </a:r>
            <a:r>
              <a:rPr lang="en-US" dirty="0" smtClean="0">
                <a:hlinkClick r:id="rId8" tooltip="Pewter"/>
              </a:rPr>
              <a:t>pewter</a:t>
            </a:r>
            <a:r>
              <a:rPr lang="en-US" dirty="0" smtClean="0"/>
              <a:t>, </a:t>
            </a:r>
            <a:r>
              <a:rPr lang="en-US" dirty="0" smtClean="0">
                <a:hlinkClick r:id="rId9" tooltip="Duralumin"/>
              </a:rPr>
              <a:t>duralumin</a:t>
            </a:r>
            <a:r>
              <a:rPr lang="en-US" dirty="0" smtClean="0"/>
              <a:t>, </a:t>
            </a:r>
            <a:r>
              <a:rPr lang="en-US" dirty="0" smtClean="0">
                <a:hlinkClick r:id="rId10" tooltip="Bronze"/>
              </a:rPr>
              <a:t>bronze</a:t>
            </a:r>
            <a:r>
              <a:rPr lang="en-US" dirty="0" smtClean="0"/>
              <a:t> and </a:t>
            </a:r>
            <a:r>
              <a:rPr lang="en-US" dirty="0" smtClean="0">
                <a:hlinkClick r:id="rId11" tooltip="Amalgam (chemistry)"/>
              </a:rPr>
              <a:t>amalgams</a:t>
            </a:r>
            <a:r>
              <a:rPr lang="en-US" dirty="0" smtClean="0"/>
              <a:t>.</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Bronze Alloy ( Copper and Tin)</a:t>
            </a:r>
            <a:endParaRPr lang="en-US" dirty="0"/>
          </a:p>
        </p:txBody>
      </p:sp>
      <p:pic>
        <p:nvPicPr>
          <p:cNvPr id="1026" name="Picture 2" descr="C:\Documents and Settings\vms.ADMIN-0DD81E43F\Desktop\Born_bronze_-_Bronze_casts.jpg"/>
          <p:cNvPicPr>
            <a:picLocks noGrp="1" noChangeAspect="1" noChangeArrowheads="1"/>
          </p:cNvPicPr>
          <p:nvPr>
            <p:ph idx="1"/>
          </p:nvPr>
        </p:nvPicPr>
        <p:blipFill>
          <a:blip r:embed="rId2"/>
          <a:srcRect/>
          <a:stretch>
            <a:fillRect/>
          </a:stretch>
        </p:blipFill>
        <p:spPr bwMode="auto">
          <a:xfrm>
            <a:off x="2309018" y="1600200"/>
            <a:ext cx="4525963" cy="4525963"/>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GB" dirty="0" smtClean="0"/>
              <a:t>Single Phase Alloys</a:t>
            </a:r>
            <a:endParaRPr lang="en-GB" dirty="0"/>
          </a:p>
        </p:txBody>
      </p:sp>
      <p:pic>
        <p:nvPicPr>
          <p:cNvPr id="1028" name="Picture 4"/>
          <p:cNvPicPr>
            <a:picLocks noGrp="1" noChangeAspect="1" noChangeArrowheads="1"/>
          </p:cNvPicPr>
          <p:nvPr>
            <p:ph idx="1"/>
          </p:nvPr>
        </p:nvPicPr>
        <p:blipFill>
          <a:blip r:embed="rId2" cstate="print">
            <a:lum bright="25000" contrast="8000"/>
          </a:blip>
          <a:srcRect/>
          <a:stretch>
            <a:fillRect/>
          </a:stretch>
        </p:blipFill>
        <p:spPr bwMode="auto">
          <a:xfrm>
            <a:off x="800364" y="1219200"/>
            <a:ext cx="7543272" cy="4525963"/>
          </a:xfrm>
          <a:prstGeom prst="rect">
            <a:avLst/>
          </a:prstGeom>
          <a:noFill/>
          <a:ln w="9525">
            <a:noFill/>
            <a:miter lim="800000"/>
            <a:headEnd/>
            <a:tailEnd/>
          </a:ln>
          <a:effectLst/>
        </p:spPr>
      </p:pic>
      <p:sp>
        <p:nvSpPr>
          <p:cNvPr id="9" name="TextBox 8"/>
          <p:cNvSpPr txBox="1"/>
          <p:nvPr/>
        </p:nvSpPr>
        <p:spPr>
          <a:xfrm>
            <a:off x="1828800" y="6096000"/>
            <a:ext cx="5791200" cy="584775"/>
          </a:xfrm>
          <a:prstGeom prst="rect">
            <a:avLst/>
          </a:prstGeom>
          <a:noFill/>
        </p:spPr>
        <p:txBody>
          <a:bodyPr wrap="square" rtlCol="0">
            <a:spAutoFit/>
          </a:bodyPr>
          <a:lstStyle/>
          <a:p>
            <a:pPr algn="ctr"/>
            <a:r>
              <a:rPr lang="en-GB" sz="3200" dirty="0" smtClean="0"/>
              <a:t>Grain Shape and Size</a:t>
            </a:r>
            <a:endParaRPr lang="en-GB"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fontScale="90000"/>
          </a:bodyPr>
          <a:lstStyle/>
          <a:p>
            <a:r>
              <a:rPr lang="en-GB" b="1" dirty="0" smtClean="0">
                <a:solidFill>
                  <a:srgbClr val="FF0000"/>
                </a:solidFill>
                <a:effectLst>
                  <a:outerShdw blurRad="38100" dist="38100" dir="2700000" algn="tl">
                    <a:srgbClr val="000000">
                      <a:alpha val="43137"/>
                    </a:srgbClr>
                  </a:outerShdw>
                </a:effectLst>
              </a:rPr>
              <a:t>DEFORMATIONS</a:t>
            </a:r>
            <a:br>
              <a:rPr lang="en-GB" b="1" dirty="0" smtClean="0">
                <a:solidFill>
                  <a:srgbClr val="FF0000"/>
                </a:solidFill>
                <a:effectLst>
                  <a:outerShdw blurRad="38100" dist="38100" dir="2700000" algn="tl">
                    <a:srgbClr val="000000">
                      <a:alpha val="43137"/>
                    </a:srgbClr>
                  </a:outerShdw>
                </a:effectLst>
              </a:rPr>
            </a:br>
            <a:r>
              <a:rPr lang="en-GB" b="1" dirty="0" smtClean="0">
                <a:solidFill>
                  <a:srgbClr val="FF0000"/>
                </a:solidFill>
                <a:effectLst>
                  <a:outerShdw blurRad="38100" dist="38100" dir="2700000" algn="tl">
                    <a:srgbClr val="000000">
                      <a:alpha val="43137"/>
                    </a:srgbClr>
                  </a:outerShdw>
                </a:effectLst>
              </a:rPr>
              <a:t/>
            </a:r>
            <a:br>
              <a:rPr lang="en-GB" b="1" dirty="0" smtClean="0">
                <a:solidFill>
                  <a:srgbClr val="FF0000"/>
                </a:solidFill>
                <a:effectLst>
                  <a:outerShdw blurRad="38100" dist="38100" dir="2700000" algn="tl">
                    <a:srgbClr val="000000">
                      <a:alpha val="43137"/>
                    </a:srgbClr>
                  </a:outerShdw>
                </a:effectLst>
              </a:rPr>
            </a:br>
            <a:endParaRPr lang="en-GB"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2286000"/>
            <a:ext cx="8229600" cy="3840163"/>
          </a:xfrm>
        </p:spPr>
        <p:txBody>
          <a:bodyPr>
            <a:normAutofit fontScale="92500" lnSpcReduction="10000"/>
          </a:bodyPr>
          <a:lstStyle/>
          <a:p>
            <a:pPr>
              <a:buNone/>
            </a:pPr>
            <a:endParaRPr lang="en-GB" sz="4800" dirty="0" smtClean="0">
              <a:solidFill>
                <a:srgbClr val="00B050"/>
              </a:solidFill>
            </a:endParaRPr>
          </a:p>
          <a:p>
            <a:pPr>
              <a:buNone/>
            </a:pPr>
            <a:endParaRPr lang="en-GB" sz="4800" dirty="0" smtClean="0">
              <a:solidFill>
                <a:srgbClr val="00B050"/>
              </a:solidFill>
            </a:endParaRPr>
          </a:p>
          <a:p>
            <a:pPr>
              <a:buNone/>
            </a:pPr>
            <a:r>
              <a:rPr lang="en-GB" sz="4800" dirty="0" smtClean="0">
                <a:solidFill>
                  <a:srgbClr val="00B050"/>
                </a:solidFill>
              </a:rPr>
              <a:t>ELASTIC DEFORMATION</a:t>
            </a:r>
          </a:p>
          <a:p>
            <a:pPr>
              <a:buNone/>
            </a:pPr>
            <a:endParaRPr lang="en-GB" sz="4800" dirty="0" smtClean="0">
              <a:solidFill>
                <a:srgbClr val="00B050"/>
              </a:solidFill>
            </a:endParaRPr>
          </a:p>
          <a:p>
            <a:pPr>
              <a:buNone/>
            </a:pPr>
            <a:r>
              <a:rPr lang="en-GB" sz="4800" dirty="0" smtClean="0">
                <a:solidFill>
                  <a:srgbClr val="00B050"/>
                </a:solidFill>
              </a:rPr>
              <a:t>			PLASTIC DEFORMATION</a:t>
            </a:r>
            <a:endParaRPr lang="en-GB" sz="4800" dirty="0">
              <a:solidFill>
                <a:srgbClr val="00B050"/>
              </a:solidFill>
            </a:endParaRPr>
          </a:p>
        </p:txBody>
      </p:sp>
      <p:pic>
        <p:nvPicPr>
          <p:cNvPr id="5" name="Picture 4" descr="C:\Users\Admin\AppData\Local\Microsoft\Windows\Temporary Internet Files\Content.Word\20151231_174412.jpg"/>
          <p:cNvPicPr/>
          <p:nvPr/>
        </p:nvPicPr>
        <p:blipFill>
          <a:blip r:embed="rId2" cstate="print"/>
          <a:srcRect/>
          <a:stretch>
            <a:fillRect/>
          </a:stretch>
        </p:blipFill>
        <p:spPr bwMode="auto">
          <a:xfrm>
            <a:off x="2972418" y="914400"/>
            <a:ext cx="3199163" cy="1918898"/>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GB" b="1" dirty="0" smtClean="0">
                <a:solidFill>
                  <a:srgbClr val="FF0000"/>
                </a:solidFill>
                <a:effectLst>
                  <a:outerShdw blurRad="38100" dist="38100" dir="2700000" algn="tl">
                    <a:srgbClr val="000000">
                      <a:alpha val="43137"/>
                    </a:srgbClr>
                  </a:outerShdw>
                </a:effectLst>
              </a:rPr>
              <a:t>Elastic Deformations</a:t>
            </a:r>
            <a:endParaRPr lang="en-GB" b="1" dirty="0">
              <a:solidFill>
                <a:srgbClr val="FF0000"/>
              </a:solidFill>
              <a:effectLst>
                <a:outerShdw blurRad="38100" dist="38100" dir="2700000" algn="tl">
                  <a:srgbClr val="000000">
                    <a:alpha val="43137"/>
                  </a:srgbClr>
                </a:outerShdw>
              </a:effectLst>
            </a:endParaRPr>
          </a:p>
        </p:txBody>
      </p:sp>
      <p:pic>
        <p:nvPicPr>
          <p:cNvPr id="2050" name="Picture 2"/>
          <p:cNvPicPr>
            <a:picLocks noGrp="1" noChangeAspect="1" noChangeArrowheads="1"/>
          </p:cNvPicPr>
          <p:nvPr>
            <p:ph idx="1"/>
          </p:nvPr>
        </p:nvPicPr>
        <p:blipFill>
          <a:blip r:embed="rId2" cstate="print"/>
          <a:srcRect/>
          <a:stretch>
            <a:fillRect/>
          </a:stretch>
        </p:blipFill>
        <p:spPr bwMode="auto">
          <a:xfrm>
            <a:off x="304800" y="1600201"/>
            <a:ext cx="4648200" cy="3428999"/>
          </a:xfrm>
          <a:prstGeom prst="rect">
            <a:avLst/>
          </a:prstGeom>
          <a:noFill/>
          <a:ln w="9525">
            <a:noFill/>
            <a:miter lim="800000"/>
            <a:headEnd/>
            <a:tailEnd/>
          </a:ln>
          <a:effectLst/>
        </p:spPr>
      </p:pic>
      <p:pic>
        <p:nvPicPr>
          <p:cNvPr id="5" name="Picture 4" descr="C:\Users\Admin\AppData\Local\Microsoft\Windows\Temporary Internet Files\Content.Word\20151231_174544.jpg"/>
          <p:cNvPicPr/>
          <p:nvPr/>
        </p:nvPicPr>
        <p:blipFill>
          <a:blip r:embed="rId3" cstate="print"/>
          <a:srcRect/>
          <a:stretch>
            <a:fillRect/>
          </a:stretch>
        </p:blipFill>
        <p:spPr bwMode="auto">
          <a:xfrm>
            <a:off x="5105400" y="1582741"/>
            <a:ext cx="3886200" cy="3446459"/>
          </a:xfrm>
          <a:prstGeom prst="rect">
            <a:avLst/>
          </a:prstGeom>
          <a:noFill/>
          <a:ln w="9525">
            <a:noFill/>
            <a:miter lim="800000"/>
            <a:headEnd/>
            <a:tailEnd/>
          </a:ln>
        </p:spPr>
      </p:pic>
      <p:sp>
        <p:nvSpPr>
          <p:cNvPr id="6" name="TextBox 5"/>
          <p:cNvSpPr txBox="1"/>
          <p:nvPr/>
        </p:nvSpPr>
        <p:spPr>
          <a:xfrm>
            <a:off x="304800" y="5715000"/>
            <a:ext cx="8458200" cy="461665"/>
          </a:xfrm>
          <a:prstGeom prst="rect">
            <a:avLst/>
          </a:prstGeom>
          <a:noFill/>
        </p:spPr>
        <p:txBody>
          <a:bodyPr wrap="square" rtlCol="0">
            <a:spAutoFit/>
          </a:bodyPr>
          <a:lstStyle/>
          <a:p>
            <a:r>
              <a:rPr lang="en-GB" sz="2400" dirty="0" smtClean="0"/>
              <a:t>       a) Tension (+)	      b) No Strain	    c) Compression (-)</a:t>
            </a:r>
            <a:endParaRPr lang="en-GB"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Admin\AppData\Local\Microsoft\Windows\Temporary Internet Files\Content.Word\20151231_174641.jpg"/>
          <p:cNvPicPr/>
          <p:nvPr/>
        </p:nvPicPr>
        <p:blipFill>
          <a:blip r:embed="rId2" cstate="print"/>
          <a:srcRect/>
          <a:stretch>
            <a:fillRect/>
          </a:stretch>
        </p:blipFill>
        <p:spPr bwMode="auto">
          <a:xfrm>
            <a:off x="990600" y="1498200"/>
            <a:ext cx="7162800" cy="4369200"/>
          </a:xfrm>
          <a:prstGeom prst="rect">
            <a:avLst/>
          </a:prstGeom>
          <a:noFill/>
          <a:ln w="9525">
            <a:noFill/>
            <a:miter lim="800000"/>
            <a:headEnd/>
            <a:tailEnd/>
          </a:ln>
        </p:spPr>
      </p:pic>
      <p:sp>
        <p:nvSpPr>
          <p:cNvPr id="4" name="TextBox 3"/>
          <p:cNvSpPr txBox="1"/>
          <p:nvPr/>
        </p:nvSpPr>
        <p:spPr>
          <a:xfrm>
            <a:off x="1828800" y="762000"/>
            <a:ext cx="5257800" cy="461665"/>
          </a:xfrm>
          <a:prstGeom prst="rect">
            <a:avLst/>
          </a:prstGeom>
          <a:noFill/>
        </p:spPr>
        <p:txBody>
          <a:bodyPr wrap="square" rtlCol="0">
            <a:spAutoFit/>
          </a:bodyPr>
          <a:lstStyle/>
          <a:p>
            <a:pPr algn="ctr"/>
            <a:r>
              <a:rPr lang="en-GB" sz="2400" dirty="0" smtClean="0"/>
              <a:t>Elastic  stress- strain curve</a:t>
            </a:r>
            <a:endParaRPr lang="en-GB" sz="2400" dirty="0"/>
          </a:p>
        </p:txBody>
      </p:sp>
      <p:sp>
        <p:nvSpPr>
          <p:cNvPr id="5" name="TextBox 4"/>
          <p:cNvSpPr txBox="1"/>
          <p:nvPr/>
        </p:nvSpPr>
        <p:spPr>
          <a:xfrm>
            <a:off x="4876800" y="3352800"/>
            <a:ext cx="1752600" cy="646331"/>
          </a:xfrm>
          <a:prstGeom prst="rect">
            <a:avLst/>
          </a:prstGeom>
          <a:noFill/>
        </p:spPr>
        <p:txBody>
          <a:bodyPr wrap="square" rtlCol="0">
            <a:spAutoFit/>
          </a:bodyPr>
          <a:lstStyle/>
          <a:p>
            <a:r>
              <a:rPr lang="en-GB" dirty="0" smtClean="0"/>
              <a:t>Slope = Young’s Modulus</a:t>
            </a:r>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Plastic Deformation</a:t>
            </a:r>
            <a:endParaRPr lang="en-GB"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800364" y="1295400"/>
            <a:ext cx="7543272" cy="4525963"/>
          </a:xfrm>
          <a:prstGeom prst="rect">
            <a:avLst/>
          </a:prstGeom>
          <a:noFill/>
          <a:ln w="9525">
            <a:noFill/>
            <a:miter lim="800000"/>
            <a:headEnd/>
            <a:tailEnd/>
          </a:ln>
          <a:effectLst/>
        </p:spPr>
      </p:pic>
      <p:sp>
        <p:nvSpPr>
          <p:cNvPr id="5" name="TextBox 4"/>
          <p:cNvSpPr txBox="1"/>
          <p:nvPr/>
        </p:nvSpPr>
        <p:spPr>
          <a:xfrm>
            <a:off x="2209800" y="6248400"/>
            <a:ext cx="5410200" cy="461665"/>
          </a:xfrm>
          <a:prstGeom prst="rect">
            <a:avLst/>
          </a:prstGeom>
          <a:noFill/>
        </p:spPr>
        <p:txBody>
          <a:bodyPr wrap="square" rtlCol="0">
            <a:spAutoFit/>
          </a:bodyPr>
          <a:lstStyle/>
          <a:p>
            <a:pPr algn="ctr"/>
            <a:r>
              <a:rPr lang="en-GB" sz="2400" dirty="0" smtClean="0"/>
              <a:t>Tensile Stress- Strain Curve</a:t>
            </a:r>
            <a:endParaRPr lang="en-GB"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46063" y="1285875"/>
            <a:ext cx="8763000" cy="3308350"/>
            <a:chOff x="144" y="576"/>
            <a:chExt cx="5520" cy="2084"/>
          </a:xfrm>
        </p:grpSpPr>
        <p:pic>
          <p:nvPicPr>
            <p:cNvPr id="17412" name="Picture 3" descr="06_12b"/>
            <p:cNvPicPr>
              <a:picLocks noChangeAspect="1" noChangeArrowheads="1"/>
            </p:cNvPicPr>
            <p:nvPr/>
          </p:nvPicPr>
          <p:blipFill>
            <a:blip r:embed="rId2"/>
            <a:srcRect/>
            <a:stretch>
              <a:fillRect/>
            </a:stretch>
          </p:blipFill>
          <p:spPr bwMode="auto">
            <a:xfrm>
              <a:off x="144" y="576"/>
              <a:ext cx="5520" cy="1978"/>
            </a:xfrm>
            <a:prstGeom prst="rect">
              <a:avLst/>
            </a:prstGeom>
            <a:noFill/>
            <a:ln w="9525">
              <a:noFill/>
              <a:miter lim="800000"/>
              <a:headEnd/>
              <a:tailEnd/>
            </a:ln>
          </p:spPr>
        </p:pic>
        <p:sp>
          <p:nvSpPr>
            <p:cNvPr id="17413" name="Text Box 4"/>
            <p:cNvSpPr txBox="1">
              <a:spLocks noChangeArrowheads="1"/>
            </p:cNvSpPr>
            <p:nvPr/>
          </p:nvSpPr>
          <p:spPr bwMode="auto">
            <a:xfrm rot="10800000" flipV="1">
              <a:off x="2880" y="2544"/>
              <a:ext cx="2640" cy="116"/>
            </a:xfrm>
            <a:prstGeom prst="rect">
              <a:avLst/>
            </a:prstGeom>
            <a:noFill/>
            <a:ln w="9525">
              <a:noFill/>
              <a:miter lim="800000"/>
              <a:headEnd/>
              <a:tailEnd/>
            </a:ln>
          </p:spPr>
          <p:txBody>
            <a:bodyPr>
              <a:spAutoFit/>
            </a:bodyPr>
            <a:lstStyle/>
            <a:p>
              <a:pPr algn="ctr" eaLnBrk="0" hangingPunct="0"/>
              <a:r>
                <a:rPr lang="en-US" sz="600"/>
                <a:t>(c)2003 Brooks/Cole, a division of Thomson Learning, Inc.  Thomson Learning</a:t>
              </a:r>
              <a:r>
                <a:rPr lang="en-US" sz="600" baseline="-25000"/>
                <a:t>™</a:t>
              </a:r>
              <a:r>
                <a:rPr lang="en-US" sz="600"/>
                <a:t> is a trademark used herein under license.</a:t>
              </a:r>
            </a:p>
          </p:txBody>
        </p:sp>
      </p:grpSp>
      <p:sp>
        <p:nvSpPr>
          <p:cNvPr id="68613" name="Text Box 5"/>
          <p:cNvSpPr txBox="1">
            <a:spLocks noChangeArrowheads="1"/>
          </p:cNvSpPr>
          <p:nvPr/>
        </p:nvSpPr>
        <p:spPr bwMode="auto">
          <a:xfrm>
            <a:off x="685800" y="5181600"/>
            <a:ext cx="7924800" cy="1200150"/>
          </a:xfrm>
          <a:prstGeom prst="rect">
            <a:avLst/>
          </a:prstGeom>
          <a:noFill/>
          <a:ln w="9525">
            <a:noFill/>
            <a:miter lim="800000"/>
            <a:headEnd/>
            <a:tailEnd/>
          </a:ln>
          <a:effectLst/>
        </p:spPr>
        <p:txBody>
          <a:bodyPr>
            <a:spAutoFit/>
          </a:bodyPr>
          <a:lstStyle/>
          <a:p>
            <a:pPr eaLnBrk="0" hangingPunct="0">
              <a:buFont typeface="Arial" pitchFamily="34" charset="0"/>
              <a:buChar char="•"/>
              <a:defRPr/>
            </a:pPr>
            <a:r>
              <a:rPr lang="en-US" dirty="0">
                <a:solidFill>
                  <a:srgbClr val="0000CC"/>
                </a:solidFill>
                <a:latin typeface="+mj-lt"/>
              </a:rPr>
              <a:t> Localized deformation of a ductile material during a tensile test produces a necked region.  </a:t>
            </a:r>
          </a:p>
          <a:p>
            <a:pPr eaLnBrk="0" hangingPunct="0">
              <a:buFont typeface="Arial" pitchFamily="34" charset="0"/>
              <a:buChar char="•"/>
              <a:defRPr/>
            </a:pPr>
            <a:r>
              <a:rPr lang="en-US" dirty="0">
                <a:solidFill>
                  <a:srgbClr val="0000CC"/>
                </a:solidFill>
                <a:latin typeface="+mj-lt"/>
              </a:rPr>
              <a:t> The image shows necked region in a fractured sample</a:t>
            </a:r>
          </a:p>
        </p:txBody>
      </p:sp>
      <p:sp>
        <p:nvSpPr>
          <p:cNvPr id="6" name="TextBox 5"/>
          <p:cNvSpPr txBox="1"/>
          <p:nvPr/>
        </p:nvSpPr>
        <p:spPr>
          <a:xfrm>
            <a:off x="2514600" y="685800"/>
            <a:ext cx="3733800" cy="584775"/>
          </a:xfrm>
          <a:prstGeom prst="rect">
            <a:avLst/>
          </a:prstGeom>
          <a:noFill/>
        </p:spPr>
        <p:txBody>
          <a:bodyPr wrap="square" rtlCol="0">
            <a:spAutoFit/>
          </a:bodyPr>
          <a:lstStyle/>
          <a:p>
            <a:pPr algn="ctr"/>
            <a:r>
              <a:rPr lang="en-GB" sz="3200" b="1" dirty="0" smtClean="0"/>
              <a:t>Necking</a:t>
            </a:r>
            <a:endParaRPr lang="en-GB" sz="32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GB" sz="2800" dirty="0" smtClean="0">
                <a:solidFill>
                  <a:srgbClr val="FF0000"/>
                </a:solidFill>
              </a:rPr>
              <a:t>Comparison between Elastic and Plastic Deformations</a:t>
            </a:r>
            <a:endParaRPr lang="en-GB" sz="2800" dirty="0">
              <a:solidFill>
                <a:srgbClr val="FF0000"/>
              </a:solidFill>
            </a:endParaRPr>
          </a:p>
        </p:txBody>
      </p:sp>
      <p:sp>
        <p:nvSpPr>
          <p:cNvPr id="3" name="Content Placeholder 2"/>
          <p:cNvSpPr>
            <a:spLocks noGrp="1"/>
          </p:cNvSpPr>
          <p:nvPr>
            <p:ph sz="half" idx="1"/>
          </p:nvPr>
        </p:nvSpPr>
        <p:spPr>
          <a:xfrm>
            <a:off x="152400" y="914400"/>
            <a:ext cx="4343400" cy="5715000"/>
          </a:xfrm>
        </p:spPr>
        <p:txBody>
          <a:bodyPr>
            <a:normAutofit fontScale="92500" lnSpcReduction="20000"/>
          </a:bodyPr>
          <a:lstStyle/>
          <a:p>
            <a:pPr algn="ctr">
              <a:buNone/>
            </a:pPr>
            <a:r>
              <a:rPr lang="en-GB" dirty="0" smtClean="0">
                <a:solidFill>
                  <a:srgbClr val="134D13"/>
                </a:solidFill>
              </a:rPr>
              <a:t>Elastic Deformation</a:t>
            </a:r>
          </a:p>
          <a:p>
            <a:pPr marL="457200" indent="-457200">
              <a:buAutoNum type="arabicPeriod"/>
            </a:pPr>
            <a:r>
              <a:rPr lang="en-GB" sz="2000" dirty="0" smtClean="0"/>
              <a:t>The reversible strain produces in the material is called elastic deformation.</a:t>
            </a:r>
          </a:p>
          <a:p>
            <a:pPr marL="457200" indent="-457200">
              <a:buAutoNum type="arabicPeriod"/>
            </a:pPr>
            <a:r>
              <a:rPr lang="en-GB" sz="2000" dirty="0" smtClean="0"/>
              <a:t> Elastic deformation produces temporary change in shape of material.</a:t>
            </a:r>
          </a:p>
          <a:p>
            <a:pPr marL="457200" indent="-457200">
              <a:buAutoNum type="arabicPeriod"/>
            </a:pPr>
            <a:r>
              <a:rPr lang="en-GB" sz="2000" dirty="0" smtClean="0"/>
              <a:t>After removal of load or force  the specimen comes to it’s original dimensions.</a:t>
            </a:r>
          </a:p>
          <a:p>
            <a:pPr marL="457200" indent="-457200">
              <a:buAutoNum type="arabicPeriod"/>
            </a:pPr>
            <a:r>
              <a:rPr lang="en-GB" sz="2000" dirty="0" smtClean="0"/>
              <a:t>Specimen is elastic up to the yield point.</a:t>
            </a:r>
          </a:p>
          <a:p>
            <a:pPr marL="457200" indent="-457200">
              <a:buAutoNum type="arabicPeriod"/>
            </a:pPr>
            <a:r>
              <a:rPr lang="en-GB" sz="2000" dirty="0" smtClean="0"/>
              <a:t>Due to elastic deformation ductility of material do not changes.</a:t>
            </a:r>
          </a:p>
          <a:p>
            <a:pPr marL="457200" indent="-457200">
              <a:buFont typeface="Arial" pitchFamily="34" charset="0"/>
              <a:buAutoNum type="arabicPeriod"/>
            </a:pPr>
            <a:r>
              <a:rPr lang="en-GB" sz="2000" dirty="0" smtClean="0"/>
              <a:t>Due to elastic deformation there is no change in strength and hardness of material. </a:t>
            </a:r>
          </a:p>
          <a:p>
            <a:pPr marL="457200" indent="-457200">
              <a:buAutoNum type="arabicPeriod"/>
            </a:pPr>
            <a:r>
              <a:rPr lang="en-GB" sz="2000" dirty="0" smtClean="0"/>
              <a:t>Examples of elastic materials are springs, metal bar etc. </a:t>
            </a:r>
            <a:endParaRPr lang="en-GB" sz="2000" dirty="0"/>
          </a:p>
        </p:txBody>
      </p:sp>
      <p:sp>
        <p:nvSpPr>
          <p:cNvPr id="4" name="Content Placeholder 3"/>
          <p:cNvSpPr>
            <a:spLocks noGrp="1"/>
          </p:cNvSpPr>
          <p:nvPr>
            <p:ph sz="half" idx="2"/>
          </p:nvPr>
        </p:nvSpPr>
        <p:spPr>
          <a:xfrm>
            <a:off x="4648200" y="914400"/>
            <a:ext cx="4267200" cy="5486400"/>
          </a:xfrm>
        </p:spPr>
        <p:txBody>
          <a:bodyPr>
            <a:normAutofit fontScale="92500" lnSpcReduction="20000"/>
          </a:bodyPr>
          <a:lstStyle/>
          <a:p>
            <a:pPr algn="ctr">
              <a:buNone/>
            </a:pPr>
            <a:r>
              <a:rPr lang="en-GB" dirty="0" smtClean="0">
                <a:solidFill>
                  <a:srgbClr val="00B0F0"/>
                </a:solidFill>
              </a:rPr>
              <a:t>Plastic Deformation</a:t>
            </a:r>
          </a:p>
          <a:p>
            <a:pPr marL="457200" indent="-457200">
              <a:buAutoNum type="arabicPeriod"/>
            </a:pPr>
            <a:r>
              <a:rPr lang="en-GB" sz="2000" dirty="0" smtClean="0"/>
              <a:t>The sufficient stress produces permanent deformation is called plastic deformation.</a:t>
            </a:r>
          </a:p>
          <a:p>
            <a:pPr marL="457200" indent="-457200">
              <a:buAutoNum type="arabicPeriod"/>
            </a:pPr>
            <a:r>
              <a:rPr lang="en-GB" sz="2000" dirty="0" smtClean="0"/>
              <a:t> Plastic deformation produces permanent change in shape of material.</a:t>
            </a:r>
          </a:p>
          <a:p>
            <a:pPr marL="457200" indent="-457200">
              <a:buFont typeface="Arial" pitchFamily="34" charset="0"/>
              <a:buAutoNum type="arabicPeriod"/>
            </a:pPr>
            <a:r>
              <a:rPr lang="en-GB" sz="2000" dirty="0" smtClean="0"/>
              <a:t> After removal of load or force  the specimen does not comes to it’s original dimensions. </a:t>
            </a:r>
          </a:p>
          <a:p>
            <a:pPr marL="457200" indent="-457200">
              <a:buFont typeface="Arial" pitchFamily="34" charset="0"/>
              <a:buAutoNum type="arabicPeriod"/>
            </a:pPr>
            <a:r>
              <a:rPr lang="en-GB" sz="2000" dirty="0" smtClean="0"/>
              <a:t>Specimen becomes plastic beyond yield point.</a:t>
            </a:r>
          </a:p>
          <a:p>
            <a:pPr marL="457200" indent="-457200">
              <a:buFont typeface="Arial" pitchFamily="34" charset="0"/>
              <a:buAutoNum type="arabicPeriod"/>
            </a:pPr>
            <a:r>
              <a:rPr lang="en-GB" sz="2000" dirty="0" smtClean="0"/>
              <a:t>Due to elastic deformation ductility of material do not changes </a:t>
            </a:r>
          </a:p>
          <a:p>
            <a:pPr marL="457200" indent="-457200">
              <a:buFont typeface="Arial" pitchFamily="34" charset="0"/>
              <a:buAutoNum type="arabicPeriod"/>
            </a:pPr>
            <a:r>
              <a:rPr lang="en-GB" sz="2000" dirty="0" smtClean="0"/>
              <a:t>Due to elastic deformation there is increase  in strength and hardness of material. </a:t>
            </a:r>
          </a:p>
          <a:p>
            <a:pPr marL="457200" indent="-457200">
              <a:buFont typeface="Arial" pitchFamily="34" charset="0"/>
              <a:buAutoNum type="arabicPeriod"/>
            </a:pPr>
            <a:r>
              <a:rPr lang="en-GB" sz="2000" dirty="0" smtClean="0"/>
              <a:t>Examples of plastic materials are polythene bag, stainless steel, aluminium alloy etc. </a:t>
            </a:r>
            <a:endParaRPr lang="en-GB"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GB" b="1" dirty="0" smtClean="0">
                <a:solidFill>
                  <a:srgbClr val="FF0000"/>
                </a:solidFill>
                <a:effectLst>
                  <a:outerShdw blurRad="38100" dist="38100" dir="2700000" algn="tl">
                    <a:srgbClr val="000000">
                      <a:alpha val="43137"/>
                    </a:srgbClr>
                  </a:outerShdw>
                </a:effectLst>
              </a:rPr>
              <a:t>DEFORMATION BY SLIP</a:t>
            </a:r>
            <a:endParaRPr lang="en-GB"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04800" y="884237"/>
            <a:ext cx="8534400" cy="5668963"/>
          </a:xfrm>
        </p:spPr>
        <p:txBody>
          <a:bodyPr/>
          <a:lstStyle/>
          <a:p>
            <a:pPr>
              <a:buNone/>
            </a:pPr>
            <a:endParaRPr 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TotalTime>
  <Words>279</Words>
  <Application>Microsoft Office PowerPoint</Application>
  <PresentationFormat>On-screen Show (4:3)</PresentationFormat>
  <Paragraphs>46</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CHAPTER :2</vt:lpstr>
      <vt:lpstr>Phase Diagram for Single Material</vt:lpstr>
      <vt:lpstr>Alloy</vt:lpstr>
      <vt:lpstr>Bronze Alloy ( Copper and Tin)</vt:lpstr>
      <vt:lpstr>Single Phase Alloys</vt:lpstr>
      <vt:lpstr>DEFORMATIONS  </vt:lpstr>
      <vt:lpstr>Slide 7</vt:lpstr>
      <vt:lpstr>Elastic Deformations</vt:lpstr>
      <vt:lpstr>Slide 9</vt:lpstr>
      <vt:lpstr>Plastic Deformation</vt:lpstr>
      <vt:lpstr>Slide 11</vt:lpstr>
      <vt:lpstr>Comparison between Elastic and Plastic Deformations</vt:lpstr>
      <vt:lpstr>DEFORMATION BY SLIP</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dc:title>
  <dc:creator>AMIT</dc:creator>
  <cp:lastModifiedBy>vms</cp:lastModifiedBy>
  <cp:revision>27</cp:revision>
  <dcterms:created xsi:type="dcterms:W3CDTF">2006-08-16T00:00:00Z</dcterms:created>
  <dcterms:modified xsi:type="dcterms:W3CDTF">2016-12-16T18:19:46Z</dcterms:modified>
</cp:coreProperties>
</file>