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96" r:id="rId2"/>
    <p:sldId id="297" r:id="rId3"/>
    <p:sldId id="298" r:id="rId4"/>
    <p:sldId id="294" r:id="rId5"/>
    <p:sldId id="292" r:id="rId6"/>
    <p:sldId id="260" r:id="rId7"/>
    <p:sldId id="262" r:id="rId8"/>
    <p:sldId id="271" r:id="rId9"/>
    <p:sldId id="272" r:id="rId10"/>
    <p:sldId id="257" r:id="rId11"/>
    <p:sldId id="273" r:id="rId12"/>
    <p:sldId id="274" r:id="rId13"/>
    <p:sldId id="258" r:id="rId14"/>
    <p:sldId id="264" r:id="rId15"/>
    <p:sldId id="259" r:id="rId16"/>
    <p:sldId id="261" r:id="rId17"/>
    <p:sldId id="263" r:id="rId18"/>
    <p:sldId id="265" r:id="rId19"/>
    <p:sldId id="266" r:id="rId20"/>
    <p:sldId id="267" r:id="rId21"/>
    <p:sldId id="268" r:id="rId22"/>
    <p:sldId id="269" r:id="rId23"/>
    <p:sldId id="270"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300" r:id="rId41"/>
    <p:sldId id="301" r:id="rId42"/>
    <p:sldId id="29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4" d="100"/>
          <a:sy n="64" d="100"/>
        </p:scale>
        <p:origin x="-696"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B7BCF7-5814-4B13-ADA7-01543B752734}" type="datetimeFigureOut">
              <a:rPr lang="en-US" smtClean="0"/>
              <a:pPr/>
              <a:t>01/01/2004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DB0E8A-5626-4B6B-AD53-00A34903560E}"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9BB49892-2525-49AF-8E7A-C273C3AE7057}" type="slidenum">
              <a:rPr lang="en-US"/>
              <a:pPr/>
              <a:t>28</a:t>
            </a:fld>
            <a:endParaRPr lang="en-US"/>
          </a:p>
        </p:txBody>
      </p:sp>
      <p:sp>
        <p:nvSpPr>
          <p:cNvPr id="39939" name="Rectangle 2"/>
          <p:cNvSpPr>
            <a:spLocks noGrp="1" noRot="1" noChangeAspect="1" noChangeArrowheads="1" noTextEdit="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z="13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DB0E8A-5626-4B6B-AD53-00A34903560E}" type="slidenum">
              <a:rPr lang="en-GB" smtClean="0"/>
              <a:pPr/>
              <a:t>31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01/01/2004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01/01/2004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Chemical_compound" TargetMode="External"/><Relationship Id="rId2" Type="http://schemas.openxmlformats.org/officeDocument/2006/relationships/hyperlink" Target="https://en.wikipedia.org/wiki/Chemical_element" TargetMode="External"/><Relationship Id="rId1" Type="http://schemas.openxmlformats.org/officeDocument/2006/relationships/slideLayout" Target="../slideLayouts/slideLayout2.xml"/><Relationship Id="rId6" Type="http://schemas.openxmlformats.org/officeDocument/2006/relationships/hyperlink" Target="https://en.wikipedia.org/wiki/Thermal_conductivity" TargetMode="External"/><Relationship Id="rId5" Type="http://schemas.openxmlformats.org/officeDocument/2006/relationships/hyperlink" Target="https://en.wikipedia.org/wiki/Electrical_resistivity_and_conductivity" TargetMode="External"/><Relationship Id="rId4" Type="http://schemas.openxmlformats.org/officeDocument/2006/relationships/hyperlink" Target="https://en.wikipedia.org/wiki/Allo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Solid" TargetMode="External"/><Relationship Id="rId2" Type="http://schemas.openxmlformats.org/officeDocument/2006/relationships/hyperlink" Target="https://en.wikipedia.org/wiki/Inorganic_compound"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Chemical_property" TargetMode="External"/><Relationship Id="rId2" Type="http://schemas.openxmlformats.org/officeDocument/2006/relationships/hyperlink" Target="https://en.wikipedia.org/wiki/Physical_propert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Crystallite" TargetMode="External"/><Relationship Id="rId2" Type="http://schemas.openxmlformats.org/officeDocument/2006/relationships/hyperlink" Target="https://en.wikipedia.org/wiki/Polycrystalline" TargetMode="External"/><Relationship Id="rId1" Type="http://schemas.openxmlformats.org/officeDocument/2006/relationships/slideLayout" Target="../slideLayouts/slideLayout2.xml"/><Relationship Id="rId4" Type="http://schemas.openxmlformats.org/officeDocument/2006/relationships/hyperlink" Target="https://en.wikipedia.org/wiki/Nanometer"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conservation-wiki.com/wiki/Leather_and_Skin"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Semester VI</a:t>
            </a:r>
            <a:br>
              <a:rPr lang="en-US" b="1" dirty="0" smtClean="0"/>
            </a:br>
            <a:endParaRPr lang="en-US" dirty="0"/>
          </a:p>
        </p:txBody>
      </p:sp>
      <p:sp>
        <p:nvSpPr>
          <p:cNvPr id="3" name="Content Placeholder 2"/>
          <p:cNvSpPr>
            <a:spLocks noGrp="1"/>
          </p:cNvSpPr>
          <p:nvPr>
            <p:ph idx="1"/>
          </p:nvPr>
        </p:nvSpPr>
        <p:spPr/>
        <p:txBody>
          <a:bodyPr/>
          <a:lstStyle/>
          <a:p>
            <a:pPr algn="ctr">
              <a:buNone/>
            </a:pPr>
            <a:r>
              <a:rPr lang="en-US" sz="4400" dirty="0" smtClean="0">
                <a:solidFill>
                  <a:srgbClr val="FF0000"/>
                </a:solidFill>
              </a:rPr>
              <a:t>PHYSICS PAPER- XIV</a:t>
            </a:r>
          </a:p>
          <a:p>
            <a:pPr algn="ctr">
              <a:buNone/>
            </a:pPr>
            <a:r>
              <a:rPr lang="en-US" sz="8000" b="1" dirty="0" smtClean="0">
                <a:solidFill>
                  <a:srgbClr val="00B050"/>
                </a:solidFill>
                <a:effectLst>
                  <a:outerShdw blurRad="38100" dist="38100" dir="2700000" algn="tl">
                    <a:srgbClr val="000000">
                      <a:alpha val="43137"/>
                    </a:srgbClr>
                  </a:outerShdw>
                </a:effectLst>
              </a:rPr>
              <a:t>MATERIAL SCIENCE</a:t>
            </a:r>
            <a:endParaRPr lang="en-US" sz="6000" b="1" dirty="0" smtClean="0">
              <a:solidFill>
                <a:srgbClr val="00B050"/>
              </a:solidFill>
              <a:effectLst>
                <a:outerShdw blurRad="38100" dist="38100" dir="2700000" algn="tl">
                  <a:srgbClr val="000000">
                    <a:alpha val="43137"/>
                  </a:srgbClr>
                </a:outerShdw>
              </a:effectLst>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381000"/>
          </a:xfrm>
        </p:spPr>
        <p:txBody>
          <a:bodyPr>
            <a:normAutofit fontScale="90000"/>
          </a:bodyPr>
          <a:lstStyle/>
          <a:p>
            <a:r>
              <a:rPr lang="en-US" dirty="0" smtClean="0">
                <a:solidFill>
                  <a:srgbClr val="00B050"/>
                </a:solidFill>
              </a:rPr>
              <a:t>Syllabus</a:t>
            </a:r>
            <a:endParaRPr lang="en-US" dirty="0">
              <a:solidFill>
                <a:srgbClr val="00B050"/>
              </a:solidFill>
            </a:endParaRPr>
          </a:p>
        </p:txBody>
      </p:sp>
      <p:sp>
        <p:nvSpPr>
          <p:cNvPr id="3" name="Content Placeholder 2"/>
          <p:cNvSpPr>
            <a:spLocks noGrp="1"/>
          </p:cNvSpPr>
          <p:nvPr>
            <p:ph idx="1"/>
          </p:nvPr>
        </p:nvSpPr>
        <p:spPr>
          <a:xfrm>
            <a:off x="457200" y="762000"/>
            <a:ext cx="8229600" cy="5943600"/>
          </a:xfrm>
        </p:spPr>
        <p:txBody>
          <a:bodyPr>
            <a:normAutofit fontScale="32500" lnSpcReduction="20000"/>
          </a:bodyPr>
          <a:lstStyle/>
          <a:p>
            <a:pPr algn="ctr">
              <a:buNone/>
            </a:pPr>
            <a:r>
              <a:rPr lang="en-US" sz="8600" b="1" dirty="0" smtClean="0"/>
              <a:t>Physics Paper XII (Materials Science)</a:t>
            </a:r>
          </a:p>
          <a:p>
            <a:pPr>
              <a:buNone/>
            </a:pPr>
            <a:r>
              <a:rPr lang="en-US" sz="6000" dirty="0" smtClean="0">
                <a:solidFill>
                  <a:srgbClr val="FF0000"/>
                </a:solidFill>
              </a:rPr>
              <a:t>1. </a:t>
            </a:r>
            <a:r>
              <a:rPr lang="en-US" sz="6000" b="1" dirty="0" smtClean="0">
                <a:solidFill>
                  <a:srgbClr val="FF0000"/>
                </a:solidFill>
              </a:rPr>
              <a:t>Materials and their properties: (8)</a:t>
            </a:r>
          </a:p>
          <a:p>
            <a:r>
              <a:rPr lang="en-US" dirty="0" smtClean="0"/>
              <a:t>1.1 Classification of materials</a:t>
            </a:r>
          </a:p>
          <a:p>
            <a:r>
              <a:rPr lang="en-US" dirty="0" smtClean="0"/>
              <a:t>1.2 Organic, inorganic and biological materials</a:t>
            </a:r>
          </a:p>
          <a:p>
            <a:r>
              <a:rPr lang="en-US" dirty="0" smtClean="0"/>
              <a:t>1.3 Properties of materials</a:t>
            </a:r>
          </a:p>
          <a:p>
            <a:r>
              <a:rPr lang="en-US" dirty="0" smtClean="0"/>
              <a:t>1.3.1 Mechanical properties</a:t>
            </a:r>
          </a:p>
          <a:p>
            <a:r>
              <a:rPr lang="en-US" dirty="0" smtClean="0"/>
              <a:t>1.3.2 Thermal properties</a:t>
            </a:r>
          </a:p>
          <a:p>
            <a:r>
              <a:rPr lang="en-US" dirty="0" smtClean="0"/>
              <a:t>1.3.3 Optical properties</a:t>
            </a:r>
          </a:p>
          <a:p>
            <a:r>
              <a:rPr lang="en-US" dirty="0" smtClean="0"/>
              <a:t>1.3.4 Electrical properties</a:t>
            </a:r>
          </a:p>
          <a:p>
            <a:r>
              <a:rPr lang="en-US" dirty="0" smtClean="0"/>
              <a:t>1.3.5 Magnetic properties</a:t>
            </a:r>
          </a:p>
          <a:p>
            <a:pPr>
              <a:buNone/>
            </a:pPr>
            <a:r>
              <a:rPr lang="en-US" sz="6000" dirty="0" smtClean="0">
                <a:solidFill>
                  <a:srgbClr val="FF0000"/>
                </a:solidFill>
              </a:rPr>
              <a:t>2. </a:t>
            </a:r>
            <a:r>
              <a:rPr lang="en-US" sz="6000" b="1" dirty="0" smtClean="0">
                <a:solidFill>
                  <a:srgbClr val="FF0000"/>
                </a:solidFill>
              </a:rPr>
              <a:t>Polymer materials: (12)</a:t>
            </a:r>
          </a:p>
          <a:p>
            <a:r>
              <a:rPr lang="en-US" dirty="0" smtClean="0"/>
              <a:t>2.1 Polymers</a:t>
            </a:r>
          </a:p>
          <a:p>
            <a:r>
              <a:rPr lang="en-US" dirty="0" smtClean="0"/>
              <a:t>2.2 Polymerization mechanism</a:t>
            </a:r>
          </a:p>
          <a:p>
            <a:r>
              <a:rPr lang="en-US" dirty="0" smtClean="0"/>
              <a:t>2.2.1 Additional polymerization</a:t>
            </a:r>
          </a:p>
          <a:p>
            <a:r>
              <a:rPr lang="en-US" dirty="0" smtClean="0"/>
              <a:t>2.2.2 Condensation polymerization</a:t>
            </a:r>
          </a:p>
          <a:p>
            <a:r>
              <a:rPr lang="en-US" dirty="0" smtClean="0"/>
              <a:t>2.2.3 Homo-polymer</a:t>
            </a:r>
          </a:p>
          <a:p>
            <a:r>
              <a:rPr lang="en-US" dirty="0" smtClean="0"/>
              <a:t>2.2.4 Co‐polymer</a:t>
            </a:r>
          </a:p>
          <a:p>
            <a:r>
              <a:rPr lang="en-US" dirty="0" smtClean="0"/>
              <a:t>2.3 Degree of polymerization</a:t>
            </a:r>
          </a:p>
          <a:p>
            <a:r>
              <a:rPr lang="en-US" dirty="0" smtClean="0"/>
              <a:t>2.4 Defects in the polymers</a:t>
            </a:r>
          </a:p>
          <a:p>
            <a:r>
              <a:rPr lang="en-US" dirty="0" smtClean="0"/>
              <a:t>2.5 Mechanical properties of polymers, deformation, reinforced polymers</a:t>
            </a:r>
          </a:p>
          <a:p>
            <a:r>
              <a:rPr lang="en-US" dirty="0" smtClean="0"/>
              <a:t>2.6 Applications of polymers.</a:t>
            </a:r>
          </a:p>
          <a:p>
            <a:pPr>
              <a:buNone/>
            </a:pPr>
            <a:r>
              <a:rPr lang="en-US" sz="6000" dirty="0" smtClean="0">
                <a:solidFill>
                  <a:srgbClr val="FF0000"/>
                </a:solidFill>
              </a:rPr>
              <a:t>3. </a:t>
            </a:r>
            <a:r>
              <a:rPr lang="en-US" sz="6000" b="1" dirty="0" smtClean="0">
                <a:solidFill>
                  <a:srgbClr val="FF0000"/>
                </a:solidFill>
              </a:rPr>
              <a:t>Ceramic Materials: (6)</a:t>
            </a:r>
          </a:p>
          <a:p>
            <a:r>
              <a:rPr lang="en-US" dirty="0" smtClean="0"/>
              <a:t>3.1 Classification of ceramic materials</a:t>
            </a:r>
          </a:p>
          <a:p>
            <a:r>
              <a:rPr lang="en-US" dirty="0" smtClean="0"/>
              <a:t>3.2 Structure of ceramics</a:t>
            </a:r>
          </a:p>
          <a:p>
            <a:r>
              <a:rPr lang="en-US" dirty="0" smtClean="0"/>
              <a:t>3.3 Ceramic possessing</a:t>
            </a:r>
          </a:p>
          <a:p>
            <a:r>
              <a:rPr lang="en-US" dirty="0" smtClean="0"/>
              <a:t>3.4 Properties of Ceramics</a:t>
            </a:r>
          </a:p>
          <a:p>
            <a:r>
              <a:rPr lang="en-US" dirty="0" smtClean="0"/>
              <a:t>3.5 Applications of Ceramics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47500" lnSpcReduction="20000"/>
          </a:bodyPr>
          <a:lstStyle/>
          <a:p>
            <a:pPr>
              <a:buNone/>
            </a:pPr>
            <a:r>
              <a:rPr lang="en-US" sz="5100" dirty="0" smtClean="0">
                <a:solidFill>
                  <a:srgbClr val="FF0000"/>
                </a:solidFill>
              </a:rPr>
              <a:t>4. </a:t>
            </a:r>
            <a:r>
              <a:rPr lang="en-US" sz="5100" b="1" dirty="0" smtClean="0">
                <a:solidFill>
                  <a:srgbClr val="FF0000"/>
                </a:solidFill>
              </a:rPr>
              <a:t>Composite Materials: (6)</a:t>
            </a:r>
          </a:p>
          <a:p>
            <a:r>
              <a:rPr lang="en-US" dirty="0" smtClean="0"/>
              <a:t>4.1 Fabrication of composites</a:t>
            </a:r>
          </a:p>
          <a:p>
            <a:r>
              <a:rPr lang="en-US" dirty="0" smtClean="0"/>
              <a:t>4.2 Mechanical properties of composites</a:t>
            </a:r>
          </a:p>
          <a:p>
            <a:r>
              <a:rPr lang="en-US" dirty="0" smtClean="0"/>
              <a:t>4.3 Particle-Reinforced Composites</a:t>
            </a:r>
          </a:p>
          <a:p>
            <a:r>
              <a:rPr lang="en-US" dirty="0" smtClean="0"/>
              <a:t>4.4 Fiber-Reinforced composites</a:t>
            </a:r>
          </a:p>
          <a:p>
            <a:r>
              <a:rPr lang="en-US" dirty="0" smtClean="0"/>
              <a:t>4.5 Applications of composites</a:t>
            </a:r>
          </a:p>
          <a:p>
            <a:pPr>
              <a:buNone/>
            </a:pPr>
            <a:r>
              <a:rPr lang="en-US" sz="4400" dirty="0" smtClean="0">
                <a:solidFill>
                  <a:srgbClr val="FF0000"/>
                </a:solidFill>
              </a:rPr>
              <a:t>5. </a:t>
            </a:r>
            <a:r>
              <a:rPr lang="en-US" sz="4400" b="1" dirty="0" smtClean="0">
                <a:solidFill>
                  <a:srgbClr val="FF0000"/>
                </a:solidFill>
              </a:rPr>
              <a:t>Nano-structured Materials: (7)</a:t>
            </a:r>
          </a:p>
          <a:p>
            <a:r>
              <a:rPr lang="en-US" dirty="0" smtClean="0"/>
              <a:t>5.1 Synthesis of nano-structured materials (Different Types with advantages and</a:t>
            </a:r>
          </a:p>
          <a:p>
            <a:r>
              <a:rPr lang="en-US" dirty="0" smtClean="0"/>
              <a:t>disadvantages)</a:t>
            </a:r>
          </a:p>
          <a:p>
            <a:r>
              <a:rPr lang="en-US" dirty="0" smtClean="0"/>
              <a:t>5.1.1 Chemical Bath Deposition method (CBD)</a:t>
            </a:r>
          </a:p>
          <a:p>
            <a:r>
              <a:rPr lang="en-US" dirty="0" smtClean="0"/>
              <a:t>5.1.2 Laser Ablation</a:t>
            </a:r>
          </a:p>
          <a:p>
            <a:r>
              <a:rPr lang="en-US" dirty="0" smtClean="0"/>
              <a:t>5.2 Properties of nano-structured materials</a:t>
            </a:r>
          </a:p>
          <a:p>
            <a:r>
              <a:rPr lang="en-US" dirty="0" smtClean="0"/>
              <a:t>5.3 Characterization of nano-structured materials</a:t>
            </a:r>
          </a:p>
          <a:p>
            <a:r>
              <a:rPr lang="en-US" dirty="0" smtClean="0"/>
              <a:t>5.4 Carbon nano tubes (CNT)</a:t>
            </a:r>
          </a:p>
          <a:p>
            <a:r>
              <a:rPr lang="en-US" dirty="0" smtClean="0"/>
              <a:t>5.5 Applications of nano-structured materials</a:t>
            </a:r>
          </a:p>
          <a:p>
            <a:pPr>
              <a:buNone/>
            </a:pPr>
            <a:r>
              <a:rPr lang="en-US" sz="5100" dirty="0" smtClean="0">
                <a:solidFill>
                  <a:srgbClr val="FF0000"/>
                </a:solidFill>
              </a:rPr>
              <a:t>6. </a:t>
            </a:r>
            <a:r>
              <a:rPr lang="en-US" sz="5100" b="1" dirty="0" smtClean="0">
                <a:solidFill>
                  <a:srgbClr val="FF0000"/>
                </a:solidFill>
              </a:rPr>
              <a:t>Biomaterials: (6)</a:t>
            </a:r>
          </a:p>
          <a:p>
            <a:r>
              <a:rPr lang="en-US" dirty="0" smtClean="0"/>
              <a:t>6.1 Bio-mechanism</a:t>
            </a:r>
          </a:p>
          <a:p>
            <a:r>
              <a:rPr lang="en-US" dirty="0" smtClean="0"/>
              <a:t>6.2 Classification of biomaterials</a:t>
            </a:r>
          </a:p>
          <a:p>
            <a:r>
              <a:rPr lang="en-US" dirty="0" smtClean="0"/>
              <a:t>6.3 Processing of biomaterials</a:t>
            </a:r>
          </a:p>
          <a:p>
            <a:r>
              <a:rPr lang="en-US" dirty="0" smtClean="0"/>
              <a:t>6.4 Properties of biomaterials</a:t>
            </a:r>
          </a:p>
          <a:p>
            <a:r>
              <a:rPr lang="en-US" dirty="0" smtClean="0"/>
              <a:t>6.5 Applications of biomaterials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59175"/>
            <a:ext cx="7772400" cy="1470025"/>
          </a:xfrm>
        </p:spPr>
        <p:txBody>
          <a:bodyPr>
            <a:noAutofit/>
          </a:bodyPr>
          <a:lstStyle/>
          <a:p>
            <a:r>
              <a:rPr lang="en-US" sz="3600" b="1" dirty="0" smtClean="0">
                <a:solidFill>
                  <a:srgbClr val="FF0000"/>
                </a:solidFill>
              </a:rPr>
              <a:t>Chapter- 1</a:t>
            </a:r>
            <a:br>
              <a:rPr lang="en-US" sz="3600" b="1" dirty="0" smtClean="0">
                <a:solidFill>
                  <a:srgbClr val="FF0000"/>
                </a:solidFill>
              </a:rPr>
            </a:br>
            <a:r>
              <a:rPr lang="en-US" sz="3600" b="1" dirty="0" smtClean="0">
                <a:solidFill>
                  <a:srgbClr val="FF0000"/>
                </a:solidFill>
              </a:rPr>
              <a:t>MATERIALS AND THEIR PROPERTIES</a:t>
            </a:r>
            <a:endParaRPr lang="en-US" sz="3600" b="1" dirty="0">
              <a:solidFill>
                <a:srgbClr val="FF0000"/>
              </a:solidFill>
            </a:endParaRPr>
          </a:p>
        </p:txBody>
      </p:sp>
      <p:sp>
        <p:nvSpPr>
          <p:cNvPr id="3" name="Subtitle 2"/>
          <p:cNvSpPr>
            <a:spLocks noGrp="1"/>
          </p:cNvSpPr>
          <p:nvPr>
            <p:ph type="subTitle" idx="1"/>
          </p:nvPr>
        </p:nvSpPr>
        <p:spPr>
          <a:xfrm>
            <a:off x="1371600" y="1066800"/>
            <a:ext cx="6324600" cy="1752600"/>
          </a:xfrm>
        </p:spPr>
        <p:txBody>
          <a:bodyPr/>
          <a:lstStyle/>
          <a:p>
            <a:r>
              <a:rPr lang="en-US" dirty="0" smtClean="0">
                <a:solidFill>
                  <a:srgbClr val="FF0000"/>
                </a:solidFill>
              </a:rPr>
              <a:t>PHYSICS PAPER- XIV</a:t>
            </a:r>
          </a:p>
          <a:p>
            <a:r>
              <a:rPr lang="en-US" sz="6000" b="1" dirty="0" smtClean="0">
                <a:solidFill>
                  <a:srgbClr val="00B050"/>
                </a:solidFill>
                <a:effectLst>
                  <a:outerShdw blurRad="38100" dist="38100" dir="2700000" algn="tl">
                    <a:srgbClr val="000000">
                      <a:alpha val="43137"/>
                    </a:srgbClr>
                  </a:outerShdw>
                </a:effectLst>
              </a:rPr>
              <a:t>MATERIAL SCIENCE</a:t>
            </a:r>
            <a:endParaRPr lang="en-US" sz="6000" b="1" dirty="0">
              <a:solidFill>
                <a:srgbClr val="00B05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b="1" dirty="0" smtClean="0"/>
              <a:t>Materials science involves</a:t>
            </a:r>
            <a:r>
              <a:rPr lang="en-US" dirty="0" smtClean="0"/>
              <a:t> the discovery and design of new materials</a:t>
            </a:r>
          </a:p>
          <a:p>
            <a:r>
              <a:rPr lang="en-US" dirty="0" smtClean="0"/>
              <a:t>The basis of </a:t>
            </a:r>
            <a:r>
              <a:rPr lang="en-US" b="1" dirty="0" smtClean="0"/>
              <a:t>materials science</a:t>
            </a:r>
            <a:r>
              <a:rPr lang="en-US" dirty="0" smtClean="0"/>
              <a:t> involves studying the structure of </a:t>
            </a:r>
            <a:r>
              <a:rPr lang="en-US" b="1" dirty="0" smtClean="0"/>
              <a:t>materials</a:t>
            </a:r>
            <a:r>
              <a:rPr lang="en-US" dirty="0" smtClean="0"/>
              <a:t>, and relating them to their properties.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FF0000"/>
                </a:solidFill>
              </a:rPr>
              <a:t>Classification of Materials</a:t>
            </a:r>
            <a:br>
              <a:rPr lang="en-US" b="1" dirty="0" smtClean="0">
                <a:solidFill>
                  <a:srgbClr val="FF0000"/>
                </a:solidFill>
              </a:rPr>
            </a:br>
            <a:r>
              <a:rPr lang="en-US" sz="2000" b="1" dirty="0" smtClean="0"/>
              <a:t>The materials are classified into different categories based on their nature and properties as follows</a:t>
            </a:r>
            <a:endParaRPr lang="en-US" b="1" dirty="0"/>
          </a:p>
        </p:txBody>
      </p:sp>
      <p:sp>
        <p:nvSpPr>
          <p:cNvPr id="3" name="Content Placeholder 2"/>
          <p:cNvSpPr>
            <a:spLocks noGrp="1"/>
          </p:cNvSpPr>
          <p:nvPr>
            <p:ph idx="1"/>
          </p:nvPr>
        </p:nvSpPr>
        <p:spPr/>
        <p:txBody>
          <a:bodyPr>
            <a:noAutofit/>
          </a:bodyPr>
          <a:lstStyle/>
          <a:p>
            <a:r>
              <a:rPr lang="en-US" sz="3600" b="1" dirty="0" smtClean="0">
                <a:solidFill>
                  <a:srgbClr val="00B0F0"/>
                </a:solidFill>
              </a:rPr>
              <a:t>Metals</a:t>
            </a:r>
          </a:p>
          <a:p>
            <a:r>
              <a:rPr lang="en-US" sz="3600" b="1" dirty="0" smtClean="0">
                <a:solidFill>
                  <a:srgbClr val="00B0F0"/>
                </a:solidFill>
              </a:rPr>
              <a:t>Polymers</a:t>
            </a:r>
          </a:p>
          <a:p>
            <a:r>
              <a:rPr lang="en-US" sz="3600" b="1" dirty="0" smtClean="0">
                <a:solidFill>
                  <a:srgbClr val="00B0F0"/>
                </a:solidFill>
              </a:rPr>
              <a:t>Ceramics</a:t>
            </a:r>
          </a:p>
          <a:p>
            <a:r>
              <a:rPr lang="en-US" sz="3600" b="1" dirty="0" smtClean="0">
                <a:solidFill>
                  <a:srgbClr val="00B0F0"/>
                </a:solidFill>
              </a:rPr>
              <a:t>Composites</a:t>
            </a:r>
          </a:p>
          <a:p>
            <a:r>
              <a:rPr lang="en-US" sz="3600" b="1" dirty="0" smtClean="0">
                <a:solidFill>
                  <a:srgbClr val="00B0F0"/>
                </a:solidFill>
              </a:rPr>
              <a:t>Nanocrystalline</a:t>
            </a:r>
          </a:p>
          <a:p>
            <a:r>
              <a:rPr lang="en-US" sz="3600" b="1" dirty="0" smtClean="0">
                <a:solidFill>
                  <a:srgbClr val="00B0F0"/>
                </a:solidFill>
              </a:rPr>
              <a:t>Nonlinear</a:t>
            </a:r>
          </a:p>
          <a:p>
            <a:r>
              <a:rPr lang="en-US" sz="3600" b="1" dirty="0" smtClean="0">
                <a:solidFill>
                  <a:srgbClr val="00B0F0"/>
                </a:solidFill>
              </a:rPr>
              <a:t>Biomaterials</a:t>
            </a:r>
            <a:endParaRPr lang="en-US" sz="3600" b="1" dirty="0">
              <a:solidFill>
                <a:srgbClr val="00B0F0"/>
              </a:solidFill>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MATERIALS</a:t>
            </a:r>
            <a:br>
              <a:rPr lang="en-US" dirty="0" smtClean="0">
                <a:solidFill>
                  <a:srgbClr val="FF0000"/>
                </a:solidFill>
              </a:rPr>
            </a:br>
            <a:r>
              <a:rPr lang="en-US" dirty="0" smtClean="0">
                <a:solidFill>
                  <a:srgbClr val="FF0000"/>
                </a:solidFill>
              </a:rPr>
              <a:t>Metallic &amp; Non-Metallic</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pPr>
              <a:buNone/>
            </a:pPr>
            <a:r>
              <a:rPr lang="en-US" sz="3600" dirty="0" smtClean="0">
                <a:solidFill>
                  <a:srgbClr val="FF0000"/>
                </a:solidFill>
              </a:rPr>
              <a:t>Metals :</a:t>
            </a:r>
          </a:p>
          <a:p>
            <a:pPr>
              <a:buNone/>
            </a:pPr>
            <a:r>
              <a:rPr lang="en-US" sz="3600" dirty="0" smtClean="0">
                <a:solidFill>
                  <a:srgbClr val="00B050"/>
                </a:solidFill>
              </a:rPr>
              <a:t>A </a:t>
            </a:r>
            <a:r>
              <a:rPr lang="en-US" sz="3600" b="1" dirty="0" smtClean="0">
                <a:solidFill>
                  <a:srgbClr val="00B050"/>
                </a:solidFill>
              </a:rPr>
              <a:t>metal</a:t>
            </a:r>
            <a:r>
              <a:rPr lang="en-US" sz="3600" dirty="0" smtClean="0">
                <a:solidFill>
                  <a:srgbClr val="00B050"/>
                </a:solidFill>
              </a:rPr>
              <a:t>  is a material (an </a:t>
            </a:r>
            <a:r>
              <a:rPr lang="en-US" sz="3600" dirty="0" smtClean="0">
                <a:solidFill>
                  <a:srgbClr val="00B050"/>
                </a:solidFill>
                <a:hlinkClick r:id="rId2" tooltip="Chemical element"/>
              </a:rPr>
              <a:t>element</a:t>
            </a:r>
            <a:r>
              <a:rPr lang="en-US" sz="3600" dirty="0" smtClean="0">
                <a:solidFill>
                  <a:srgbClr val="00B050"/>
                </a:solidFill>
              </a:rPr>
              <a:t>, </a:t>
            </a:r>
            <a:r>
              <a:rPr lang="en-US" sz="3600" dirty="0" smtClean="0">
                <a:solidFill>
                  <a:srgbClr val="00B050"/>
                </a:solidFill>
                <a:hlinkClick r:id="rId3" tooltip="Chemical compound"/>
              </a:rPr>
              <a:t>compound</a:t>
            </a:r>
            <a:r>
              <a:rPr lang="en-US" sz="3600" dirty="0" smtClean="0">
                <a:solidFill>
                  <a:srgbClr val="00B050"/>
                </a:solidFill>
              </a:rPr>
              <a:t>, or </a:t>
            </a:r>
            <a:r>
              <a:rPr lang="en-US" sz="3600" dirty="0" smtClean="0">
                <a:solidFill>
                  <a:srgbClr val="00B050"/>
                </a:solidFill>
                <a:hlinkClick r:id="rId4" tooltip="Alloy"/>
              </a:rPr>
              <a:t>alloy</a:t>
            </a:r>
            <a:r>
              <a:rPr lang="en-US" sz="3600" dirty="0" smtClean="0">
                <a:solidFill>
                  <a:srgbClr val="00B050"/>
                </a:solidFill>
              </a:rPr>
              <a:t>) that is typically hard, opaque, shiny, and has good </a:t>
            </a:r>
            <a:r>
              <a:rPr lang="en-US" sz="3600" dirty="0" smtClean="0">
                <a:solidFill>
                  <a:srgbClr val="00B050"/>
                </a:solidFill>
                <a:hlinkClick r:id="rId5" tooltip="Electrical resistivity and conductivity"/>
              </a:rPr>
              <a:t>electrical</a:t>
            </a:r>
            <a:r>
              <a:rPr lang="en-US" sz="3600" dirty="0" smtClean="0">
                <a:solidFill>
                  <a:srgbClr val="00B050"/>
                </a:solidFill>
              </a:rPr>
              <a:t> and </a:t>
            </a:r>
            <a:r>
              <a:rPr lang="en-US" sz="3600" dirty="0" smtClean="0">
                <a:solidFill>
                  <a:srgbClr val="00B050"/>
                </a:solidFill>
                <a:hlinkClick r:id="rId6" tooltip="Thermal conductivity"/>
              </a:rPr>
              <a:t>thermal conductivity</a:t>
            </a:r>
            <a:endParaRPr lang="en-US" sz="3600" dirty="0" smtClean="0">
              <a:solidFill>
                <a:srgbClr val="00B050"/>
              </a:solidFill>
            </a:endParaRPr>
          </a:p>
          <a:p>
            <a:pPr>
              <a:buNone/>
            </a:pPr>
            <a:endParaRPr lang="en-US" sz="3600" dirty="0" smtClean="0">
              <a:solidFill>
                <a:srgbClr val="00B050"/>
              </a:solidFill>
            </a:endParaRPr>
          </a:p>
          <a:p>
            <a:pPr>
              <a:buNone/>
            </a:pPr>
            <a:endParaRPr lang="en-US" sz="3600" dirty="0" smtClean="0">
              <a:solidFill>
                <a:srgbClr val="00B050"/>
              </a:solidFill>
            </a:endParaRPr>
          </a:p>
          <a:p>
            <a:pPr>
              <a:buNone/>
            </a:pPr>
            <a:endParaRPr lang="en-US" sz="3600" dirty="0">
              <a:solidFill>
                <a:srgbClr val="00B050"/>
              </a:solidFill>
            </a:endParaRP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GB" dirty="0" smtClean="0"/>
              <a:t>Properties of metals</a:t>
            </a:r>
            <a:endParaRPr lang="en-GB" dirty="0"/>
          </a:p>
        </p:txBody>
      </p:sp>
      <p:sp>
        <p:nvSpPr>
          <p:cNvPr id="3" name="Content Placeholder 2"/>
          <p:cNvSpPr>
            <a:spLocks noGrp="1"/>
          </p:cNvSpPr>
          <p:nvPr>
            <p:ph idx="1"/>
          </p:nvPr>
        </p:nvSpPr>
        <p:spPr>
          <a:xfrm>
            <a:off x="152400" y="1143000"/>
            <a:ext cx="8763000" cy="4983163"/>
          </a:xfrm>
        </p:spPr>
        <p:txBody>
          <a:bodyPr>
            <a:normAutofit lnSpcReduction="10000"/>
          </a:bodyPr>
          <a:lstStyle/>
          <a:p>
            <a:r>
              <a:rPr lang="en-GB" sz="2800" dirty="0" smtClean="0"/>
              <a:t>High melting point , </a:t>
            </a:r>
          </a:p>
          <a:p>
            <a:r>
              <a:rPr lang="en-GB" sz="2800" dirty="0" smtClean="0"/>
              <a:t>High thermal and electrical conductivity</a:t>
            </a:r>
          </a:p>
          <a:p>
            <a:r>
              <a:rPr lang="en-GB" sz="2800" dirty="0" smtClean="0"/>
              <a:t>They may be magnetic or non magnetic in nature</a:t>
            </a:r>
          </a:p>
          <a:p>
            <a:r>
              <a:rPr lang="en-GB" sz="2800" dirty="0" smtClean="0"/>
              <a:t>The metals have free electrons to move easily from one atom to the next</a:t>
            </a:r>
          </a:p>
          <a:p>
            <a:pPr>
              <a:buNone/>
            </a:pPr>
            <a:r>
              <a:rPr lang="en-GB" sz="2400" dirty="0" smtClean="0">
                <a:solidFill>
                  <a:srgbClr val="FF0000"/>
                </a:solidFill>
              </a:rPr>
              <a:t>Metallic Materials are further classified into Ferrous &amp; Non-Ferrous</a:t>
            </a:r>
          </a:p>
          <a:p>
            <a:pPr>
              <a:buNone/>
            </a:pPr>
            <a:r>
              <a:rPr lang="en-GB" sz="2400" dirty="0" smtClean="0">
                <a:solidFill>
                  <a:srgbClr val="0070C0"/>
                </a:solidFill>
              </a:rPr>
              <a:t>The metals which contains ferrite or iron atoms are ferrous and those which do not contains ferrite or iron atoms are Non- Ferrous</a:t>
            </a:r>
          </a:p>
          <a:p>
            <a:r>
              <a:rPr lang="en-GB" sz="2400" dirty="0" smtClean="0">
                <a:solidFill>
                  <a:srgbClr val="0070C0"/>
                </a:solidFill>
              </a:rPr>
              <a:t>Ferrous metals are magnetic in nature while non-ferrous metals are non-magnetic</a:t>
            </a:r>
          </a:p>
          <a:p>
            <a:r>
              <a:rPr lang="en-GB" sz="2400" dirty="0" smtClean="0">
                <a:solidFill>
                  <a:srgbClr val="0070C0"/>
                </a:solidFill>
              </a:rPr>
              <a:t>As atoms of non-ferrous materials  are arranged in a periodic or regular manner hence they are crystalline in nature.</a:t>
            </a:r>
            <a:endParaRPr lang="en-GB" sz="2800" dirty="0" smtClean="0">
              <a:solidFill>
                <a:srgbClr val="0070C0"/>
              </a:solidFill>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5973762"/>
          </a:xfrm>
        </p:spPr>
        <p:txBody>
          <a:bodyPr>
            <a:noAutofit/>
          </a:bodyPr>
          <a:lstStyle/>
          <a:p>
            <a:pPr algn="l"/>
            <a:r>
              <a:rPr lang="en-GB" sz="3200" dirty="0" smtClean="0"/>
              <a:t>The most common structure of metallic materials </a:t>
            </a:r>
            <a:r>
              <a:rPr lang="en-GB" sz="3600" dirty="0" smtClean="0"/>
              <a:t>face centred (FC),</a:t>
            </a:r>
            <a:br>
              <a:rPr lang="en-GB" sz="3600" dirty="0" smtClean="0"/>
            </a:br>
            <a:r>
              <a:rPr lang="en-GB" sz="3600" dirty="0" smtClean="0"/>
              <a:t> body centred and </a:t>
            </a:r>
            <a:br>
              <a:rPr lang="en-GB" sz="3600" dirty="0" smtClean="0"/>
            </a:br>
            <a:r>
              <a:rPr lang="en-GB" sz="3600" dirty="0" smtClean="0"/>
              <a:t>closed packed hexagonal structure</a:t>
            </a:r>
            <a:br>
              <a:rPr lang="en-GB" sz="3600" dirty="0" smtClean="0"/>
            </a:br>
            <a:r>
              <a:rPr lang="en-GB" sz="3600" dirty="0" smtClean="0">
                <a:solidFill>
                  <a:srgbClr val="FF0000"/>
                </a:solidFill>
              </a:rPr>
              <a:t>               Examples of Metallic Materials</a:t>
            </a:r>
            <a:r>
              <a:rPr lang="en-GB" sz="3600" dirty="0" smtClean="0"/>
              <a:t/>
            </a:r>
            <a:br>
              <a:rPr lang="en-GB" sz="3600" dirty="0" smtClean="0"/>
            </a:br>
            <a:r>
              <a:rPr lang="en-GB" sz="3600" dirty="0" smtClean="0"/>
              <a:t>Iron/steel- Steel alloy</a:t>
            </a:r>
            <a:br>
              <a:rPr lang="en-GB" sz="3600" dirty="0" smtClean="0"/>
            </a:br>
            <a:r>
              <a:rPr lang="en-GB" sz="3600" dirty="0" smtClean="0"/>
              <a:t>Aluminium and it’s alloy</a:t>
            </a:r>
            <a:br>
              <a:rPr lang="en-GB" sz="3600" dirty="0" smtClean="0"/>
            </a:br>
            <a:r>
              <a:rPr lang="en-GB" sz="3600" dirty="0" smtClean="0"/>
              <a:t>Copper and it’s alloy</a:t>
            </a:r>
            <a:br>
              <a:rPr lang="en-GB" sz="3600" dirty="0" smtClean="0"/>
            </a:br>
            <a:r>
              <a:rPr lang="en-GB" sz="3600" dirty="0" smtClean="0"/>
              <a:t>nickel and it’s alloy</a:t>
            </a:r>
            <a:br>
              <a:rPr lang="en-GB" sz="3600" dirty="0" smtClean="0"/>
            </a:br>
            <a:r>
              <a:rPr lang="en-GB" sz="3600" dirty="0" smtClean="0"/>
              <a:t/>
            </a:r>
            <a:br>
              <a:rPr lang="en-GB" sz="3600" dirty="0" smtClean="0"/>
            </a:br>
            <a:endParaRPr lang="en-GB" sz="3600"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Metal Images</a:t>
            </a:r>
            <a:endParaRPr lang="en-US" dirty="0"/>
          </a:p>
        </p:txBody>
      </p:sp>
      <p:pic>
        <p:nvPicPr>
          <p:cNvPr id="4" name="Content Placeholder 3" descr="http://kscripts.com/wp-content/uploads/2013/09/Precious-Metals-Market.jpg"/>
          <p:cNvPicPr>
            <a:picLocks noGrp="1"/>
          </p:cNvPicPr>
          <p:nvPr>
            <p:ph idx="1"/>
          </p:nvPr>
        </p:nvPicPr>
        <p:blipFill>
          <a:blip r:embed="rId2"/>
          <a:srcRect/>
          <a:stretch>
            <a:fillRect/>
          </a:stretch>
        </p:blipFill>
        <p:spPr bwMode="auto">
          <a:xfrm>
            <a:off x="228600" y="1295400"/>
            <a:ext cx="1657350" cy="2438400"/>
          </a:xfrm>
          <a:prstGeom prst="rect">
            <a:avLst/>
          </a:prstGeom>
          <a:noFill/>
          <a:ln w="9525">
            <a:noFill/>
            <a:miter lim="800000"/>
            <a:headEnd/>
            <a:tailEnd/>
          </a:ln>
        </p:spPr>
      </p:pic>
      <p:pic>
        <p:nvPicPr>
          <p:cNvPr id="5" name="Picture 4" descr="http://www.suncoastmetals.com/Content/Photos_Edited/Metal6.jpg"/>
          <p:cNvPicPr/>
          <p:nvPr/>
        </p:nvPicPr>
        <p:blipFill>
          <a:blip r:embed="rId3" cstate="print"/>
          <a:srcRect/>
          <a:stretch>
            <a:fillRect/>
          </a:stretch>
        </p:blipFill>
        <p:spPr bwMode="auto">
          <a:xfrm>
            <a:off x="2057400" y="1295400"/>
            <a:ext cx="1600200" cy="1594338"/>
          </a:xfrm>
          <a:prstGeom prst="rect">
            <a:avLst/>
          </a:prstGeom>
          <a:noFill/>
          <a:ln w="9525">
            <a:noFill/>
            <a:miter lim="800000"/>
            <a:headEnd/>
            <a:tailEnd/>
          </a:ln>
        </p:spPr>
      </p:pic>
      <p:pic>
        <p:nvPicPr>
          <p:cNvPr id="6" name="Picture 5" descr="http://www.asm-recycling.co.uk/images/metals.jpg"/>
          <p:cNvPicPr/>
          <p:nvPr/>
        </p:nvPicPr>
        <p:blipFill>
          <a:blip r:embed="rId4"/>
          <a:srcRect/>
          <a:stretch>
            <a:fillRect/>
          </a:stretch>
        </p:blipFill>
        <p:spPr bwMode="auto">
          <a:xfrm>
            <a:off x="3810000" y="1295400"/>
            <a:ext cx="1752600" cy="1600200"/>
          </a:xfrm>
          <a:prstGeom prst="rect">
            <a:avLst/>
          </a:prstGeom>
          <a:noFill/>
          <a:ln w="9525">
            <a:noFill/>
            <a:miter lim="800000"/>
            <a:headEnd/>
            <a:tailEnd/>
          </a:ln>
        </p:spPr>
      </p:pic>
      <p:pic>
        <p:nvPicPr>
          <p:cNvPr id="7" name="Picture 6" descr="http://www.materialgrades.com/wp-content/uploads/2013/02/Materials-Metals.jpe"/>
          <p:cNvPicPr/>
          <p:nvPr/>
        </p:nvPicPr>
        <p:blipFill>
          <a:blip r:embed="rId5"/>
          <a:srcRect/>
          <a:stretch>
            <a:fillRect/>
          </a:stretch>
        </p:blipFill>
        <p:spPr bwMode="auto">
          <a:xfrm>
            <a:off x="5715000" y="1219200"/>
            <a:ext cx="3124200" cy="1905000"/>
          </a:xfrm>
          <a:prstGeom prst="rect">
            <a:avLst/>
          </a:prstGeom>
          <a:noFill/>
          <a:ln w="9525">
            <a:noFill/>
            <a:miter lim="800000"/>
            <a:headEnd/>
            <a:tailEnd/>
          </a:ln>
        </p:spPr>
      </p:pic>
      <p:pic>
        <p:nvPicPr>
          <p:cNvPr id="8" name="Picture 7" descr="http://cdn2.hubspot.net/hub/165667/file-18303877-jpg/images/proximity-sensor-metals.jpg"/>
          <p:cNvPicPr/>
          <p:nvPr/>
        </p:nvPicPr>
        <p:blipFill>
          <a:blip r:embed="rId6" cstate="print"/>
          <a:srcRect/>
          <a:stretch>
            <a:fillRect/>
          </a:stretch>
        </p:blipFill>
        <p:spPr bwMode="auto">
          <a:xfrm>
            <a:off x="228600" y="4267200"/>
            <a:ext cx="1752600" cy="2069123"/>
          </a:xfrm>
          <a:prstGeom prst="rect">
            <a:avLst/>
          </a:prstGeom>
          <a:noFill/>
          <a:ln w="9525">
            <a:noFill/>
            <a:miter lim="800000"/>
            <a:headEnd/>
            <a:tailEnd/>
          </a:ln>
        </p:spPr>
      </p:pic>
      <p:pic>
        <p:nvPicPr>
          <p:cNvPr id="9" name="Picture 8" descr="http://f.tqn.com/y/metals/1/W/x/c/157695933.jpg"/>
          <p:cNvPicPr/>
          <p:nvPr/>
        </p:nvPicPr>
        <p:blipFill>
          <a:blip r:embed="rId7"/>
          <a:srcRect/>
          <a:stretch>
            <a:fillRect/>
          </a:stretch>
        </p:blipFill>
        <p:spPr bwMode="auto">
          <a:xfrm>
            <a:off x="2133600" y="3048000"/>
            <a:ext cx="2057400" cy="1371600"/>
          </a:xfrm>
          <a:prstGeom prst="rect">
            <a:avLst/>
          </a:prstGeom>
          <a:noFill/>
          <a:ln w="9525">
            <a:noFill/>
            <a:miter lim="800000"/>
            <a:headEnd/>
            <a:tailEnd/>
          </a:ln>
        </p:spPr>
      </p:pic>
      <p:pic>
        <p:nvPicPr>
          <p:cNvPr id="10" name="Picture 9" descr="http://moreysglassmetals.com/wp-content/uploads/2012/09/Eco-friendly-metal-recycling-services.jpg"/>
          <p:cNvPicPr/>
          <p:nvPr/>
        </p:nvPicPr>
        <p:blipFill>
          <a:blip r:embed="rId8"/>
          <a:srcRect/>
          <a:stretch>
            <a:fillRect/>
          </a:stretch>
        </p:blipFill>
        <p:spPr bwMode="auto">
          <a:xfrm>
            <a:off x="5943600" y="3124200"/>
            <a:ext cx="2886305" cy="3399692"/>
          </a:xfrm>
          <a:prstGeom prst="rect">
            <a:avLst/>
          </a:prstGeom>
          <a:noFill/>
          <a:ln w="9525">
            <a:noFill/>
            <a:miter lim="800000"/>
            <a:headEnd/>
            <a:tailEnd/>
          </a:ln>
        </p:spPr>
      </p:pic>
      <p:pic>
        <p:nvPicPr>
          <p:cNvPr id="11" name="Picture 10" descr="http://2.imimg.com/data2/FO/XC/MY-3554980/ferrous-metals-250x250.jpg"/>
          <p:cNvPicPr/>
          <p:nvPr/>
        </p:nvPicPr>
        <p:blipFill>
          <a:blip r:embed="rId9"/>
          <a:srcRect/>
          <a:stretch>
            <a:fillRect/>
          </a:stretch>
        </p:blipFill>
        <p:spPr bwMode="auto">
          <a:xfrm>
            <a:off x="4419600" y="3124200"/>
            <a:ext cx="1188427" cy="1188427"/>
          </a:xfrm>
          <a:prstGeom prst="rect">
            <a:avLst/>
          </a:prstGeom>
          <a:noFill/>
          <a:ln w="9525">
            <a:noFill/>
            <a:miter lim="800000"/>
            <a:headEnd/>
            <a:tailEnd/>
          </a:ln>
        </p:spPr>
      </p:pic>
      <p:pic>
        <p:nvPicPr>
          <p:cNvPr id="12" name="Picture 11" descr="metal"/>
          <p:cNvPicPr/>
          <p:nvPr/>
        </p:nvPicPr>
        <p:blipFill>
          <a:blip r:embed="rId10"/>
          <a:srcRect/>
          <a:stretch>
            <a:fillRect/>
          </a:stretch>
        </p:blipFill>
        <p:spPr bwMode="auto">
          <a:xfrm>
            <a:off x="2209800" y="4800600"/>
            <a:ext cx="1500857" cy="1600200"/>
          </a:xfrm>
          <a:prstGeom prst="rect">
            <a:avLst/>
          </a:prstGeom>
          <a:noFill/>
          <a:ln w="9525">
            <a:noFill/>
            <a:miter lim="800000"/>
            <a:headEnd/>
            <a:tailEnd/>
          </a:ln>
        </p:spPr>
      </p:pic>
      <p:pic>
        <p:nvPicPr>
          <p:cNvPr id="13" name="Picture 12" descr="http://www.thehindubusinessline.com/multimedia/dynamic/02631/metal_2631097f.jpg"/>
          <p:cNvPicPr/>
          <p:nvPr/>
        </p:nvPicPr>
        <p:blipFill>
          <a:blip r:embed="rId11"/>
          <a:srcRect/>
          <a:stretch>
            <a:fillRect/>
          </a:stretch>
        </p:blipFill>
        <p:spPr bwMode="auto">
          <a:xfrm>
            <a:off x="3810000" y="4724400"/>
            <a:ext cx="2031692" cy="17526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GB" dirty="0" smtClean="0">
                <a:solidFill>
                  <a:srgbClr val="FF0000"/>
                </a:solidFill>
              </a:rPr>
              <a:t>POLYMERS ( Many Parts)</a:t>
            </a:r>
            <a:endParaRPr lang="en-GB" dirty="0">
              <a:solidFill>
                <a:srgbClr val="FF0000"/>
              </a:solidFill>
            </a:endParaRPr>
          </a:p>
        </p:txBody>
      </p:sp>
      <p:sp>
        <p:nvSpPr>
          <p:cNvPr id="3" name="Content Placeholder 2"/>
          <p:cNvSpPr>
            <a:spLocks noGrp="1"/>
          </p:cNvSpPr>
          <p:nvPr>
            <p:ph idx="1"/>
          </p:nvPr>
        </p:nvSpPr>
        <p:spPr>
          <a:xfrm>
            <a:off x="457200" y="990600"/>
            <a:ext cx="8458200" cy="5638800"/>
          </a:xfrm>
        </p:spPr>
        <p:txBody>
          <a:bodyPr>
            <a:normAutofit lnSpcReduction="10000"/>
          </a:bodyPr>
          <a:lstStyle/>
          <a:p>
            <a:r>
              <a:rPr lang="en-GB" dirty="0" smtClean="0"/>
              <a:t>The materials which are deformable at higher temperatures and becomes hard again on cooling.</a:t>
            </a:r>
          </a:p>
          <a:p>
            <a:r>
              <a:rPr lang="en-GB" dirty="0" smtClean="0"/>
              <a:t>Polymeric materials are Plastics and elastomers</a:t>
            </a:r>
          </a:p>
          <a:p>
            <a:r>
              <a:rPr lang="en-GB" dirty="0" smtClean="0"/>
              <a:t>Density of polymers is less than metals</a:t>
            </a:r>
          </a:p>
          <a:p>
            <a:pPr algn="ctr">
              <a:buNone/>
            </a:pPr>
            <a:r>
              <a:rPr lang="en-GB" dirty="0" smtClean="0">
                <a:solidFill>
                  <a:srgbClr val="FF0000"/>
                </a:solidFill>
              </a:rPr>
              <a:t>Plastics</a:t>
            </a:r>
            <a:r>
              <a:rPr lang="en-GB" dirty="0" smtClean="0"/>
              <a:t>:</a:t>
            </a:r>
          </a:p>
          <a:p>
            <a:r>
              <a:rPr lang="en-GB" dirty="0" smtClean="0"/>
              <a:t> They are large and varied group of synthetic materials which are processed by forming or modulating into shape</a:t>
            </a:r>
          </a:p>
          <a:p>
            <a:r>
              <a:rPr lang="en-GB" dirty="0" smtClean="0"/>
              <a:t> There are man types of Plastics such as Polyethylene and nylon</a:t>
            </a:r>
          </a:p>
          <a:p>
            <a:endParaRPr lang="en-GB" dirty="0" smtClean="0"/>
          </a:p>
          <a:p>
            <a:endParaRPr lang="en-GB" dirty="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GB" dirty="0" smtClean="0">
                <a:solidFill>
                  <a:srgbClr val="FF0000"/>
                </a:solidFill>
              </a:rPr>
              <a:t>Elastomers or Rubber</a:t>
            </a:r>
            <a:endParaRPr lang="en-GB" dirty="0">
              <a:solidFill>
                <a:srgbClr val="FF0000"/>
              </a:solidFill>
            </a:endParaRPr>
          </a:p>
        </p:txBody>
      </p:sp>
      <p:sp>
        <p:nvSpPr>
          <p:cNvPr id="3" name="Content Placeholder 2"/>
          <p:cNvSpPr>
            <a:spLocks noGrp="1"/>
          </p:cNvSpPr>
          <p:nvPr>
            <p:ph idx="1"/>
          </p:nvPr>
        </p:nvSpPr>
        <p:spPr>
          <a:xfrm>
            <a:off x="457200" y="1143000"/>
            <a:ext cx="8229600" cy="4983163"/>
          </a:xfrm>
        </p:spPr>
        <p:txBody>
          <a:bodyPr/>
          <a:lstStyle/>
          <a:p>
            <a:pPr algn="just"/>
            <a:r>
              <a:rPr lang="en-GB" sz="4000" dirty="0" smtClean="0"/>
              <a:t>Elastomers can be elastically deformed when force is applied and they return their original shape when the force is released.</a:t>
            </a:r>
          </a:p>
          <a:p>
            <a:endParaRPr lang="en-GB" dirty="0"/>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722438"/>
          </a:xfrm>
        </p:spPr>
        <p:txBody>
          <a:bodyPr/>
          <a:lstStyle/>
          <a:p>
            <a:r>
              <a:rPr lang="en-US" dirty="0" smtClean="0"/>
              <a:t>Polymers</a:t>
            </a:r>
            <a:endParaRPr lang="en-US" dirty="0"/>
          </a:p>
        </p:txBody>
      </p:sp>
      <p:pic>
        <p:nvPicPr>
          <p:cNvPr id="4" name="Content Placeholder 3" descr="http://environment.umn.edu/wp-content/uploads/2014/09/Plastic-chairs-crop.jpg"/>
          <p:cNvPicPr>
            <a:picLocks noGrp="1"/>
          </p:cNvPicPr>
          <p:nvPr>
            <p:ph idx="1"/>
          </p:nvPr>
        </p:nvPicPr>
        <p:blipFill>
          <a:blip r:embed="rId2"/>
          <a:srcRect/>
          <a:stretch>
            <a:fillRect/>
          </a:stretch>
        </p:blipFill>
        <p:spPr bwMode="auto">
          <a:xfrm>
            <a:off x="381000" y="1066800"/>
            <a:ext cx="1676400" cy="1828800"/>
          </a:xfrm>
          <a:prstGeom prst="rect">
            <a:avLst/>
          </a:prstGeom>
          <a:noFill/>
          <a:ln w="9525">
            <a:noFill/>
            <a:miter lim="800000"/>
            <a:headEnd/>
            <a:tailEnd/>
          </a:ln>
        </p:spPr>
      </p:pic>
      <p:pic>
        <p:nvPicPr>
          <p:cNvPr id="1026" name="Picture 2" descr="http://usercontent2.hubimg.com/6092953_f260.jpg"/>
          <p:cNvPicPr>
            <a:picLocks noChangeAspect="1" noChangeArrowheads="1"/>
          </p:cNvPicPr>
          <p:nvPr/>
        </p:nvPicPr>
        <p:blipFill>
          <a:blip r:embed="rId3"/>
          <a:srcRect/>
          <a:stretch>
            <a:fillRect/>
          </a:stretch>
        </p:blipFill>
        <p:spPr bwMode="auto">
          <a:xfrm>
            <a:off x="6400800" y="3048000"/>
            <a:ext cx="2476500" cy="1857376"/>
          </a:xfrm>
          <a:prstGeom prst="rect">
            <a:avLst/>
          </a:prstGeom>
          <a:noFill/>
        </p:spPr>
      </p:pic>
      <p:sp>
        <p:nvSpPr>
          <p:cNvPr id="1028" name="AutoShape 4" descr="https://encrypted-tbn2.gstatic.com/images?q=tbn:ANd9GcQqWqVqmxpK78rciYTdaSTL-BwiO8uGDluu_eYJ5TR7GXdSu68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0" name="Picture 6" descr="http://www.personal.psu.edu/cls5637/plasti3.jpg"/>
          <p:cNvPicPr>
            <a:picLocks noChangeAspect="1" noChangeArrowheads="1"/>
          </p:cNvPicPr>
          <p:nvPr/>
        </p:nvPicPr>
        <p:blipFill>
          <a:blip r:embed="rId4" cstate="print"/>
          <a:srcRect/>
          <a:stretch>
            <a:fillRect/>
          </a:stretch>
        </p:blipFill>
        <p:spPr bwMode="auto">
          <a:xfrm>
            <a:off x="7010400" y="1066800"/>
            <a:ext cx="1828800" cy="1752600"/>
          </a:xfrm>
          <a:prstGeom prst="rect">
            <a:avLst/>
          </a:prstGeom>
          <a:noFill/>
        </p:spPr>
      </p:pic>
      <p:sp>
        <p:nvSpPr>
          <p:cNvPr id="1032" name="AutoShape 8" descr="https://encrypted-tbn3.gstatic.com/images?q=tbn:ANd9GcRzpEwIlJ_ximBLL57V-qJIrMS-KEnTLJmiA_qJ4ZKX38O8RbtOy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 name="Picture 10" descr="http://www.asianpolyfils.ae/wp-content/uploads/2014/06/Depositphotos_38673415_s.jpg"/>
          <p:cNvPicPr>
            <a:picLocks noChangeAspect="1" noChangeArrowheads="1"/>
          </p:cNvPicPr>
          <p:nvPr/>
        </p:nvPicPr>
        <p:blipFill>
          <a:blip r:embed="rId5" cstate="print"/>
          <a:srcRect/>
          <a:stretch>
            <a:fillRect/>
          </a:stretch>
        </p:blipFill>
        <p:spPr bwMode="auto">
          <a:xfrm>
            <a:off x="1" y="3200400"/>
            <a:ext cx="2590800" cy="1981200"/>
          </a:xfrm>
          <a:prstGeom prst="rect">
            <a:avLst/>
          </a:prstGeom>
          <a:noFill/>
        </p:spPr>
      </p:pic>
      <p:sp>
        <p:nvSpPr>
          <p:cNvPr id="1036" name="AutoShape 12" descr="Image result for synthetic polymers in everyday lif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https://encrypted-tbn3.gstatic.com/images?q=tbn:ANd9GcQ55fkigr_hRGC_oFMHirYKq8sJEaz1CZbkpvZ1vOflP5roGwdJ"/>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Image result for synthetic polymers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2" name="Picture 18" descr="http://image.slidesharecdn.com/polymerscience-141002020922-phpapp02/95/the-study-of-polymers-used-in-pharmaceutical-industries-19-638.jpg?cb=1412215963"/>
          <p:cNvPicPr>
            <a:picLocks noChangeAspect="1" noChangeArrowheads="1"/>
          </p:cNvPicPr>
          <p:nvPr/>
        </p:nvPicPr>
        <p:blipFill>
          <a:blip r:embed="rId6"/>
          <a:srcRect/>
          <a:stretch>
            <a:fillRect/>
          </a:stretch>
        </p:blipFill>
        <p:spPr bwMode="auto">
          <a:xfrm>
            <a:off x="2743200" y="990600"/>
            <a:ext cx="3505200" cy="3124200"/>
          </a:xfrm>
          <a:prstGeom prst="rect">
            <a:avLst/>
          </a:prstGeom>
          <a:noFill/>
        </p:spPr>
      </p:pic>
      <p:pic>
        <p:nvPicPr>
          <p:cNvPr id="1044" name="Picture 20" descr="http://www.chemistryland.com/PolymerPlanet/Polymers/CottonMix.jpg"/>
          <p:cNvPicPr>
            <a:picLocks noChangeAspect="1" noChangeArrowheads="1"/>
          </p:cNvPicPr>
          <p:nvPr/>
        </p:nvPicPr>
        <p:blipFill>
          <a:blip r:embed="rId7"/>
          <a:srcRect/>
          <a:stretch>
            <a:fillRect/>
          </a:stretch>
        </p:blipFill>
        <p:spPr bwMode="auto">
          <a:xfrm>
            <a:off x="3200400" y="4343400"/>
            <a:ext cx="2286000" cy="2133600"/>
          </a:xfrm>
          <a:prstGeom prst="rect">
            <a:avLst/>
          </a:prstGeom>
          <a:noFill/>
        </p:spPr>
      </p:pic>
      <p:pic>
        <p:nvPicPr>
          <p:cNvPr id="1046" name="Picture 22" descr="http://www.chemistryland.com/PolymerPlanet/Polymers/HDPEcollage.jpg"/>
          <p:cNvPicPr>
            <a:picLocks noChangeAspect="1" noChangeArrowheads="1"/>
          </p:cNvPicPr>
          <p:nvPr/>
        </p:nvPicPr>
        <p:blipFill>
          <a:blip r:embed="rId8"/>
          <a:srcRect/>
          <a:stretch>
            <a:fillRect/>
          </a:stretch>
        </p:blipFill>
        <p:spPr bwMode="auto">
          <a:xfrm>
            <a:off x="0" y="5105400"/>
            <a:ext cx="2667000" cy="1752600"/>
          </a:xfrm>
          <a:prstGeom prst="rect">
            <a:avLst/>
          </a:prstGeom>
          <a:noFill/>
        </p:spPr>
      </p:pic>
      <p:pic>
        <p:nvPicPr>
          <p:cNvPr id="1048" name="Picture 24" descr="http://www.chemistryexplained.com/photos/polymers-synthetic-3334.jpg"/>
          <p:cNvPicPr>
            <a:picLocks noChangeAspect="1" noChangeArrowheads="1"/>
          </p:cNvPicPr>
          <p:nvPr/>
        </p:nvPicPr>
        <p:blipFill>
          <a:blip r:embed="rId9"/>
          <a:srcRect/>
          <a:stretch>
            <a:fillRect/>
          </a:stretch>
        </p:blipFill>
        <p:spPr bwMode="auto">
          <a:xfrm>
            <a:off x="5867400" y="5130800"/>
            <a:ext cx="3276600" cy="1727200"/>
          </a:xfrm>
          <a:prstGeom prst="rect">
            <a:avLst/>
          </a:prstGeom>
          <a:noFill/>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Ceramics</a:t>
            </a:r>
            <a:endParaRPr lang="en-US" b="1" dirty="0">
              <a:solidFill>
                <a:srgbClr val="FF0000"/>
              </a:solidFill>
            </a:endParaRPr>
          </a:p>
        </p:txBody>
      </p:sp>
      <p:sp>
        <p:nvSpPr>
          <p:cNvPr id="3" name="Content Placeholder 2"/>
          <p:cNvSpPr>
            <a:spLocks noGrp="1"/>
          </p:cNvSpPr>
          <p:nvPr>
            <p:ph idx="1"/>
          </p:nvPr>
        </p:nvSpPr>
        <p:spPr>
          <a:xfrm>
            <a:off x="0" y="1066800"/>
            <a:ext cx="8686800" cy="5638800"/>
          </a:xfrm>
        </p:spPr>
        <p:txBody>
          <a:bodyPr>
            <a:normAutofit fontScale="70000" lnSpcReduction="20000"/>
          </a:bodyPr>
          <a:lstStyle/>
          <a:p>
            <a:pPr algn="just">
              <a:buNone/>
            </a:pPr>
            <a:r>
              <a:rPr lang="en-US" sz="4000" dirty="0" smtClean="0">
                <a:solidFill>
                  <a:srgbClr val="002060"/>
                </a:solidFill>
              </a:rPr>
              <a:t> </a:t>
            </a:r>
            <a:r>
              <a:rPr lang="en-US" sz="2800" dirty="0" smtClean="0">
                <a:solidFill>
                  <a:srgbClr val="002060"/>
                </a:solidFill>
              </a:rPr>
              <a:t>A ceramic is an </a:t>
            </a:r>
            <a:r>
              <a:rPr lang="en-US" sz="2800" dirty="0" smtClean="0">
                <a:solidFill>
                  <a:srgbClr val="002060"/>
                </a:solidFill>
                <a:hlinkClick r:id="rId2" tooltip="Inorganic compound"/>
              </a:rPr>
              <a:t>inorganic</a:t>
            </a:r>
            <a:r>
              <a:rPr lang="en-US" sz="2800" dirty="0" smtClean="0">
                <a:solidFill>
                  <a:srgbClr val="002060"/>
                </a:solidFill>
              </a:rPr>
              <a:t>, nonmetallic  </a:t>
            </a:r>
            <a:r>
              <a:rPr lang="en-US" sz="2800" dirty="0" smtClean="0">
                <a:solidFill>
                  <a:srgbClr val="002060"/>
                </a:solidFill>
                <a:hlinkClick r:id="rId3" tooltip="Solid"/>
              </a:rPr>
              <a:t>solid</a:t>
            </a:r>
            <a:r>
              <a:rPr lang="en-US" sz="2800" dirty="0" smtClean="0">
                <a:solidFill>
                  <a:srgbClr val="002060"/>
                </a:solidFill>
              </a:rPr>
              <a:t>  material</a:t>
            </a:r>
          </a:p>
          <a:p>
            <a:pPr algn="just">
              <a:buNone/>
            </a:pPr>
            <a:r>
              <a:rPr lang="en-US" sz="2800" dirty="0" smtClean="0">
                <a:solidFill>
                  <a:srgbClr val="002060"/>
                </a:solidFill>
              </a:rPr>
              <a:t>The atoms are arranged in periodic manner and hence are known as crystalline materials</a:t>
            </a:r>
          </a:p>
          <a:p>
            <a:pPr algn="just">
              <a:buFont typeface="Wingdings" pitchFamily="2" charset="2"/>
              <a:buChar char="§"/>
            </a:pPr>
            <a:r>
              <a:rPr lang="en-US" dirty="0" smtClean="0">
                <a:solidFill>
                  <a:srgbClr val="002060"/>
                </a:solidFill>
              </a:rPr>
              <a:t> High strength , hard and brittle</a:t>
            </a:r>
          </a:p>
          <a:p>
            <a:pPr algn="just">
              <a:buFont typeface="Wingdings" pitchFamily="2" charset="2"/>
              <a:buChar char="§"/>
            </a:pPr>
            <a:r>
              <a:rPr lang="en-US" dirty="0" smtClean="0">
                <a:solidFill>
                  <a:srgbClr val="002060"/>
                </a:solidFill>
              </a:rPr>
              <a:t> The atoms in ceramic materials are held together by common chemical bonds covalent and ionic.</a:t>
            </a:r>
          </a:p>
          <a:p>
            <a:pPr algn="just">
              <a:buFont typeface="Wingdings" pitchFamily="2" charset="2"/>
              <a:buChar char="§"/>
            </a:pPr>
            <a:r>
              <a:rPr lang="en-US" dirty="0" smtClean="0">
                <a:solidFill>
                  <a:srgbClr val="002060"/>
                </a:solidFill>
              </a:rPr>
              <a:t> Covalent and ionic bonds are much stronger than metallic bonds</a:t>
            </a:r>
          </a:p>
          <a:p>
            <a:pPr algn="just">
              <a:buFont typeface="Wingdings" pitchFamily="2" charset="2"/>
              <a:buChar char="§"/>
            </a:pPr>
            <a:r>
              <a:rPr lang="en-US" dirty="0" smtClean="0">
                <a:solidFill>
                  <a:srgbClr val="002060"/>
                </a:solidFill>
              </a:rPr>
              <a:t> Some are electrically conductive and some are Insulators.</a:t>
            </a:r>
          </a:p>
          <a:p>
            <a:pPr algn="just">
              <a:buFont typeface="Wingdings" pitchFamily="2" charset="2"/>
              <a:buChar char="§"/>
            </a:pPr>
            <a:r>
              <a:rPr lang="en-US" dirty="0" smtClean="0">
                <a:solidFill>
                  <a:srgbClr val="002060"/>
                </a:solidFill>
              </a:rPr>
              <a:t>Wide range of applications from industries to household articles.</a:t>
            </a:r>
          </a:p>
          <a:p>
            <a:pPr algn="just">
              <a:buNone/>
            </a:pPr>
            <a:endParaRPr lang="en-US" dirty="0" smtClean="0">
              <a:solidFill>
                <a:srgbClr val="002060"/>
              </a:solidFill>
            </a:endParaRPr>
          </a:p>
          <a:p>
            <a:pPr algn="ctr">
              <a:buNone/>
            </a:pPr>
            <a:r>
              <a:rPr lang="en-US" dirty="0" smtClean="0">
                <a:solidFill>
                  <a:srgbClr val="FF0000"/>
                </a:solidFill>
              </a:rPr>
              <a:t>Examples</a:t>
            </a:r>
          </a:p>
          <a:p>
            <a:r>
              <a:rPr lang="en-US" sz="3000" dirty="0" smtClean="0">
                <a:solidFill>
                  <a:srgbClr val="002060"/>
                </a:solidFill>
              </a:rPr>
              <a:t>Structured clay products ( Bricks, roofing and wall tiles) </a:t>
            </a:r>
          </a:p>
          <a:p>
            <a:r>
              <a:rPr lang="en-US" sz="3000" dirty="0" smtClean="0">
                <a:solidFill>
                  <a:srgbClr val="002060"/>
                </a:solidFill>
              </a:rPr>
              <a:t> glasses ( flat glass windows</a:t>
            </a:r>
          </a:p>
          <a:p>
            <a:r>
              <a:rPr lang="en-US" sz="3000" dirty="0" smtClean="0">
                <a:solidFill>
                  <a:srgbClr val="002060"/>
                </a:solidFill>
              </a:rPr>
              <a:t> container glass ( bottles)</a:t>
            </a:r>
          </a:p>
          <a:p>
            <a:r>
              <a:rPr lang="en-US" sz="3000" dirty="0" smtClean="0">
                <a:solidFill>
                  <a:srgbClr val="002060"/>
                </a:solidFill>
              </a:rPr>
              <a:t> Cements ( for roads, bridges, buildings, dams etc.)</a:t>
            </a:r>
            <a:endParaRPr lang="en-US" sz="3000" dirty="0">
              <a:solidFill>
                <a:srgbClr val="002060"/>
              </a:solidFill>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Ceramic Material Images</a:t>
            </a:r>
            <a:endParaRPr lang="en-US" dirty="0">
              <a:solidFill>
                <a:srgbClr val="FF0000"/>
              </a:solidFill>
            </a:endParaRPr>
          </a:p>
        </p:txBody>
      </p:sp>
      <p:sp>
        <p:nvSpPr>
          <p:cNvPr id="3" name="Content Placeholder 2"/>
          <p:cNvSpPr>
            <a:spLocks noGrp="1"/>
          </p:cNvSpPr>
          <p:nvPr>
            <p:ph idx="1"/>
          </p:nvPr>
        </p:nvSpPr>
        <p:spPr>
          <a:xfrm>
            <a:off x="457200" y="1371600"/>
            <a:ext cx="8229600" cy="4754563"/>
          </a:xfrm>
        </p:spPr>
        <p:txBody>
          <a:bodyPr/>
          <a:lstStyle/>
          <a:p>
            <a:pPr>
              <a:buNone/>
            </a:pPr>
            <a:endParaRPr lang="en-US" dirty="0"/>
          </a:p>
        </p:txBody>
      </p:sp>
      <p:pic>
        <p:nvPicPr>
          <p:cNvPr id="16386" name="Picture 2" descr="http://gihsart.weebly.com/uploads/3/1/4/5/31458585/62743_orig.jpg"/>
          <p:cNvPicPr>
            <a:picLocks noChangeAspect="1" noChangeArrowheads="1"/>
          </p:cNvPicPr>
          <p:nvPr/>
        </p:nvPicPr>
        <p:blipFill>
          <a:blip r:embed="rId2" cstate="print"/>
          <a:srcRect/>
          <a:stretch>
            <a:fillRect/>
          </a:stretch>
        </p:blipFill>
        <p:spPr bwMode="auto">
          <a:xfrm>
            <a:off x="381000" y="1143000"/>
            <a:ext cx="1978025" cy="2286000"/>
          </a:xfrm>
          <a:prstGeom prst="rect">
            <a:avLst/>
          </a:prstGeom>
          <a:noFill/>
        </p:spPr>
      </p:pic>
      <p:pic>
        <p:nvPicPr>
          <p:cNvPr id="16388" name="Picture 4" descr="http://gihsart.weebly.com/uploads/3/1/4/5/31458585/1993576_orig.jpg"/>
          <p:cNvPicPr>
            <a:picLocks noChangeAspect="1" noChangeArrowheads="1"/>
          </p:cNvPicPr>
          <p:nvPr/>
        </p:nvPicPr>
        <p:blipFill>
          <a:blip r:embed="rId3"/>
          <a:srcRect/>
          <a:stretch>
            <a:fillRect/>
          </a:stretch>
        </p:blipFill>
        <p:spPr bwMode="auto">
          <a:xfrm>
            <a:off x="2514600" y="1143000"/>
            <a:ext cx="2286000" cy="2362200"/>
          </a:xfrm>
          <a:prstGeom prst="rect">
            <a:avLst/>
          </a:prstGeom>
          <a:noFill/>
        </p:spPr>
      </p:pic>
      <p:sp>
        <p:nvSpPr>
          <p:cNvPr id="16390" name="AutoShape 6"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2" name="AutoShape 8" descr="https://encrypted-tbn3.gstatic.com/images?q=tbn:ANd9GcQL0mp8GzgBdEwDr8RemwfrMizdjnWzDk6N-y6TJ5BAZXzVwCp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394" name="Picture 10" descr="http://keringkearts.com.au/wp-content/uploads/103-12-700x478.jpg"/>
          <p:cNvPicPr>
            <a:picLocks noChangeAspect="1" noChangeArrowheads="1"/>
          </p:cNvPicPr>
          <p:nvPr/>
        </p:nvPicPr>
        <p:blipFill>
          <a:blip r:embed="rId4" cstate="print"/>
          <a:srcRect/>
          <a:stretch>
            <a:fillRect/>
          </a:stretch>
        </p:blipFill>
        <p:spPr bwMode="auto">
          <a:xfrm>
            <a:off x="6896100" y="5323005"/>
            <a:ext cx="2247900" cy="1534995"/>
          </a:xfrm>
          <a:prstGeom prst="rect">
            <a:avLst/>
          </a:prstGeom>
          <a:noFill/>
        </p:spPr>
      </p:pic>
      <p:pic>
        <p:nvPicPr>
          <p:cNvPr id="16396" name="Picture 12" descr="http://sydneytafe.edu.au/sites/default/files/styles/large/public/showcase/media/GYM_CER_TraceyMitchell.jpg?itok=bBGjF9EI"/>
          <p:cNvPicPr>
            <a:picLocks noChangeAspect="1" noChangeArrowheads="1"/>
          </p:cNvPicPr>
          <p:nvPr/>
        </p:nvPicPr>
        <p:blipFill>
          <a:blip r:embed="rId5"/>
          <a:srcRect/>
          <a:stretch>
            <a:fillRect/>
          </a:stretch>
        </p:blipFill>
        <p:spPr bwMode="auto">
          <a:xfrm>
            <a:off x="0" y="5456903"/>
            <a:ext cx="2286000" cy="1401097"/>
          </a:xfrm>
          <a:prstGeom prst="rect">
            <a:avLst/>
          </a:prstGeom>
          <a:noFill/>
        </p:spPr>
      </p:pic>
      <p:pic>
        <p:nvPicPr>
          <p:cNvPr id="16398" name="Picture 14" descr="http://www.designboom.com/tools/WPro/images/11k/sb4.jpg"/>
          <p:cNvPicPr>
            <a:picLocks noChangeAspect="1" noChangeArrowheads="1"/>
          </p:cNvPicPr>
          <p:nvPr/>
        </p:nvPicPr>
        <p:blipFill>
          <a:blip r:embed="rId6"/>
          <a:srcRect/>
          <a:stretch>
            <a:fillRect/>
          </a:stretch>
        </p:blipFill>
        <p:spPr bwMode="auto">
          <a:xfrm>
            <a:off x="2438400" y="5195454"/>
            <a:ext cx="2286000" cy="1662545"/>
          </a:xfrm>
          <a:prstGeom prst="rect">
            <a:avLst/>
          </a:prstGeom>
          <a:noFill/>
        </p:spPr>
      </p:pic>
      <p:sp>
        <p:nvSpPr>
          <p:cNvPr id="16400" name="AutoShape 16" descr="https://encrypted-tbn0.gstatic.com/images?q=tbn:ANd9GcQe99CwHRcZd1-Kre-ewS6AF_t6KeP6hQo2FwDgLEMQ6KaPkrj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402" name="AutoShape 18" descr="Image result for ceramic floor tiles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404" name="Picture 20" descr="http://www.h-htilingservices.co.uk/uploads/images/Good%20Utility%20Floor.JPG"/>
          <p:cNvPicPr>
            <a:picLocks noChangeAspect="1" noChangeArrowheads="1"/>
          </p:cNvPicPr>
          <p:nvPr/>
        </p:nvPicPr>
        <p:blipFill>
          <a:blip r:embed="rId7"/>
          <a:srcRect/>
          <a:stretch>
            <a:fillRect/>
          </a:stretch>
        </p:blipFill>
        <p:spPr bwMode="auto">
          <a:xfrm>
            <a:off x="4953000" y="1143001"/>
            <a:ext cx="1981200" cy="1981200"/>
          </a:xfrm>
          <a:prstGeom prst="rect">
            <a:avLst/>
          </a:prstGeom>
          <a:noFill/>
        </p:spPr>
      </p:pic>
      <p:sp>
        <p:nvSpPr>
          <p:cNvPr id="16406" name="AutoShape 22" descr="Image result for ceramic tiles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408" name="AutoShape 24" descr="data:image/jpeg;base64,/9j/4AAQSkZJRgABAQAAAQABAAD/2wCEAAkGBxQTEhUUExQWFRQXFxgYGBgXFhwdGxgdHRUYGBsZHxgYHCggGBslHRcXITEhJSkrLi4uGh8zODMsNygtLisBCgoKDg0OGxAQGywkICQsLCwtMCwsLCwsLzQsLCwsLCwsLCwsLCwsLCwsLCwsLCwsLCwsLCwsLCwsLCwsLCwsLP/AABEIALcBEwMBIgACEQEDEQH/xAAcAAACAgMBAQAAAAAAAAAAAAADBAACAQUGBwj/xAA9EAABAgQEAwQIBgIBBAMAAAABAhEAAyExBBJBUQVhcSIygZEGE0JSobHB8AcjYtHh8RRygpKisuIzQ9L/xAAZAQADAQEBAAAAAAAAAAAAAAABAgMEAAX/xAArEQACAgICAQIGAQUBAAAAAAAAAQIRAyESMUFRYQQTIjJCcYFSkaGx8RT/2gAMAwEAAhEDEQA/AOtROe9/nBlTATWxLg7QkiXaHFbGtK/vGNPRqa2T1IL1BGhimIoBF5aQCGI6Fh9LwOepiQagxwRcfbRBLLxcpjKiTYQoTLUgCiRBzLI0gK6czt9THUcZMzMK0bX7vBEzk+yz89RAVKz0LUtAsnKC2BIbmDUa6QSUguDprAsNOIpDUlbONYKAy6HFvlF5swJuz7QJUw2HwgxwhVcfSDt9Ha8mETs17xhSddYZlYRhUjwgwkJ5n75Q6g2I5pGpVJo4FS+nL4RmThVGyT1P8xukhrACLEQVh9wPN7GukcOULqA+PyhgYRNy5PlBwmB4icmWMy1BI3UW/uKKCQjm2YEpIskD75xeOY4n6YS0AiShU1VK2AfVu8w1oI4nivpliJpKSogdoNLoAzguLkW3g6Qu2elcT49h5APrJgceymp+FB4xyHFfxAUTlw8sA7qq/QChjhkKXNKkgKUpQYBnozk2pa+g3jouDcGyMJjKIIOQCg2rq1xCTyqPZSGJy6EULxuKmdtSstipRGS3aAIdzyEb/hvBZaGIDrZsxuFbUsC7P4bQ7JKeiCzMKA+yrYDQxuOCcCXNU8xxLsf1aZRyG/1dsjyTyukaljjjVsS4PwVeIGZilCSxfUg1QP3hf0xmf4MrMD25nYlp5tf/AFF/LePR8RPRJlKUshMtCSSdABHzl6ZcfVj8UZndT3ZaT7KX/wDI68+kaI41jVeSDm8kr8GtmSArtakkkk3O5e8LzcMpJfTlfyhlEtQ7zZQKcufMxgzH0ZLsn9R+7mJJy8bNLjFrapg0TNVM1wDqat4CnWKTpwUK3a9K9YxOmpOpc/DRraQkRVhFIwTIym0ZCC8NqTkl/qmVbZL9keJ7X/TFZUixelMzFqGjPuYJOm5iVEVJp0hpSFjAWK23+/GJB0pS1b8gIkdyDxPeBLYjaDy7mzRRBBHSnhBEqABprEUFkydofYMUUnk8ZRMIg8xIr9vBQBSXLv8AKClTbCLZTokk76fGDyZJHebpeCot9AckuxQzSRakC8BG1/xk84uJaRZIhvlSfYPmRXRpxhiTQF+kEl8LmG7Dx/aNslZiqptYPyV5F+a/ACRwwDvKB6Bobl4VA0rzjCJkWK4oopCOTYUBrUiPFUl4s0MKYjIgOLxkuUHmLSgczU9Bcxy/GPT+TKpLBmH4Dal4IDskJjV8S9I8NJopeZXuo7R8xT6x5jxj0kxOIBeaEobupIepZilqt9RGmRKzjvro71OTZw4oTz1gWGjseL/iSosJKciaOSlyXUQwJtQbRyeN4xPmrJUpRqalWlbkly1qCEpeHGZISBQ3BdwzFjXsih3e8bGRw9U5ZYBKQGXbKa0DjunkBTaA5V2Mo30LpK+1mUBmZgk236KqKc30h7A8EUSlT5GrbtF63Ubm2YjwjoeH8JRLGZKcyhUk6XcAaEb36QealjvZub/Qj7pGSef+k1Qwf1A8HKRLHZDIUWJ9oHc638j1gs5JzNZenMitPL5jaKyxr3kKGvkQfkebGOj4FwD1wTMnA5AxToVNbmE0+EZ4pzlS7NEmoK2B9GuDGf8AmLGWUS5T7yga5f0Hf+47lCAAAAwFABpESPKOY/EL0sGAkDLWdMJSge6AHVMPID4kR6GPGscdHnzm8kjiPxd9MAonCSS4SfzCLFQ9jmE3PMDaPLMLJKy/si5P7w/iAJpJC6lydCa32PWCypC0sBRGpagFramJPJ36mqOLr0XoUM9qGqQzvz0HPraAjKti+VgwBOz0FKCK42c6RRhoHtrV7neEEzCGbSOjj1rR0su6e0FnySL/AH9vElynJCaAe0fn0/iG8PiiTlUHJbwp8OsGVKFQljqS1TSgrpHfMa0wfKi9xNfNmsCkUHMN1PMmL5wW0r5/sKQLEJqXFdovIlOagEC5dgeQO2kO0qsRN20MIwpUM2ZIeoBOhtrtEiwx6RTKg88kSEuXoPUfX/J7gCxeLFNaWgZMZkUvQGFTEY3Kle189N4ApZJeG5iCQqtYTSGvHSOjs20ovJTulRBbY1HyMUBi3DS6JieWYeF/hAUmNMHcUZ5qpDAMYioMWzQwphJjLRkCMT5iUDtKA1vXyjjiC9ousC+kcpxz0uEoflozHc0bw08Y4vE+kOJxKylaVBCTWrMA9qM/hWAdR6RxD0lw8l+3mOyf3sfB443jPp9NJypHqkV7QNSNwrr0aORxjqWUOoocsKkna1TaGJmBUhQRMNAzBwWDUBAoO98fLrDRTEzpi+0pSiogOVuXfz8+UYlSVOPWJcZSxJonsgh2NWOp+EOzJyJavy1LmJUGNACkg1oK6s7mBid6yaBMDpLvl9kM7VPIwLYQuG4clYBTkKm0FNHbNXzNaw9wzgwzKVNTMSKslLZgaByC76loPw7AZScqAmUGyqJc2qLAkOdqRv3ZIF0h6W62oPsxGeZRLQwuRpcLwhIJKqhkgAULfqI1JcGsbWXKDBIYO4AAYPz2f5xXKxDsUqOUnZTX5PQ/1BEE3I/Ssag2Srzv/MZJTcts1xgo9AFTVAJWkMUllDYiltiILOAKX9k2/S5/fyrGQvL+Yb2UNFD3vlXpHT8A4Dm/MmjsmqUEd7mQdCGpvyuIQc3SDOagrYr6MejxU65w/KJdKT7fM7Jaja9KntQIxF0Jj0ceNQVI87Jkc3bF8fjESJS5sxQShAKiT930j5s9NOOHF4hc5XeUQEj3EDuoHxJ5kx2n4temQmrOFlH8qWe2QaLWDalwkjzB2Eeb4CTmU5d3DAXJNgIWUt34RWEKVeX/AIM4eRQnMc+jGibVPQPFpWMKb9oC5sfn8IKlQSopBc6katZI3ArXU10ECnSgohI7ib8yb/K8TdN/UWVpXAYmpCqpYKIF7h6917wqJCgWCeVA5PhZ4pLlgpVMVuAKsOp5CjAVMGTOWlOZRckOHNg1Oj3gU1pbDyUtyVfoymXkOWnrFCtO7R2GlLk8tYFMxmU9mwAAp9b7Qz61KwAeySCBRy3LlElYBCVe/qAzDyYuHpA5L8g8Zfg9GUTQtLqF6HmN+lDCE/EKIYDlT75wxxEFq3LAXsA7tzJbomBYbBZw9hcq2DtQa1IENBJbEm5S+nyJqS1CQ/WJG4lz0pACRQbSSvr2nqXvzeJFOb9CXy16ns5S1T5RMOSVV+Vob9SnNU+cWSgByLARHiHkBM45gLxmemrjX4QGUXL87wSbK7RYmB2hvI7wqb+aB7wKfMNBcrUhDDpIIVsR99Y3GO75IsQD5h4theqI5VsXjUcQ9JZEq6sx5W8/7jdIFY8y9K+FzEYiYl/y1HOitswqnQlspDAGjRVkkPY/03UshEslIN8t2PO/ytYxy/EuIKK8y5iu09AoOwFjVhV/pCGKwwqBMTzCXdTONQwpuYDMBYIQnKdSSCTzc90XoIFBD4XGTVpPaKgDUHxZ9wz0O0FQhbCYtSsvadIJ0SbtdNCPhA8JLbM5y2DEMVaMM1y/SHsLKUQsAdlIBIUmjEMT8T0fzLCIInUKgmjECtnoz6ittwIaQGACgKglyWd2Ysdqj+oDiClRyhJY0AY9k6tWsbvhXowT2ppKRfLdRY1d7ULs0LOairYYRcnSB8PwSVKV6shZo5FaNWrBqqKX6GNxw3gSJbGZlWXcDL2BtT2mH1o4jZYUJlgZEgDUCyuZPOrxaaQaA0NUnW9U9QX8Qd4xZM7fRshhS7MTyyhXskt0PXUfQiBTCUlWuWik7pGo/wBflBkzAUlxQ0PI2fpv4wNIL/qTbmBpzLP1ERsvQCb2DvLWz8vdV1FvhDSHqDVYDHZaWoesDUkJ7JDy1W/T+npp5R1Po9wPIAudVQ7iTcDdXPVtHPg2PG5ukJkmoK2Y4DwAUmTg/upI8XUOtQP6jqM0CJiyI9KGNQVI86eRzdsMkRxv4pel3+Dh/VylNiJwIQ3sJ9qZ9BzPKOo4nxFGHkrnTCyUB+ZOiRzJYDrHzN6ScSm4qevETqrXUB6IT7KRskDzvcwW10dGL7NYtZVc73Px5n5w2lPqwQB+YaHdI1H+x1OgpvGcLh8vaVRbOAX7Oxb3joNLnkaZLCQaCu9+sRlNLRphjb2wAk5erfz5RZ3AAqWemgt4RAjMC1RrW0RCR3aACqi1tvHYGJ3ZXS66LSBQFVkl6+0rRI6Cp/kQIkzFusukVVz1MMqS4ewFEijAO+mupOpMa4JKiwho1uhJWqtBJ0wzFlQASOXw8YYxgAAFXbW1dW1PWzRFSQgAm2m6q1blW/KCKV6xPYGZVgH3uSX0D33gX1XQ1aafYmMYoHlSg1Appr9Y2M0kDJQKCXWb5a2fUCo6qMD4fhxKHrJjZyHlpcPr+YX8WG7QrjVqOVAcqLEgB6lglPgG8SYak3oS5Jb2HROoMs3KGoMw/aJGUYRCQywCoXObXboLPyiQlL1KJv0Pb5Rcu9H1hmchg6dfKAiUl4adJDQyM7EH3iksl3fwhzLSBBMIxkHk118I2M0dhB6p8q/WNWmlo2OFXmlrGqSFfT6xTE9k8nREGOZ/EThQmyUzXYyjU/pUQDa7EBvGOlRGcVhxMlqQqy0lJ6EN9Y0ETxDEFKMoQhRmP2iTQuGbJbzjAwix2idzUMARdgLtbzh7F4NctSkFKgU5kkg1LKqWIcggEgwDOpSUpJZy5pVPJgHdvlC2EyZYzpCS7e0CS9mSCAMr5nryh1OHmzSAnKQhVyKB6EsznpvteH+EcDQAhajQspIBIftEDMRc9N2fbbLUEVSO7dNnTYj71jPkzU6Rpx4b2wGAwKUBZHamBIc2cXGUWA/asNpxQubFgo7HRXn84VmL9WsKd0mx5Gtfn5wRfZU10qGuujeTh4ySk27ZrUUlSCnskpNATQ6JV/8AhUZG1n3ulQofjQ8spiqSCn1ahmIDJPvJFcn+wFR0POJncG5IDE7pZkr5kOAeTbQjGQUWOhssaAjXpz58ozLl5ilnSpJZPI3Kfg4+3tLBcKZ1DslIFVJtbUh6bgx1/AuCerAXMqv2R7o0/wCXyh8WN5HSEyZFBWxHhHC8jLmJq+ZKT7HPry06xvQt4JMlvC6UMaR6cIKCpHmzm5u2MIgqRA0CON/E70tGEkiTL/8AnnAj/RFiqliagdCdIZukLFW6OI/FD0zM7EeolEGRJoWstdio7gWHiY5GRxCWo9pIG/PXm3WALlpWAEs5NS4Hg3wimIwz3CUISAAE1JLUHU3O3iIzNRm99m6LnjWtoaxsontINDU1uTq8IzZyqAv5ftQDaLIxS0tkcJNgdd+Tc4NL4ilT5kDSrOPEGkDjKPiwuUJea/0TDTLpAZqkvRI1J6UHWCSpbpoDlqalion2ifu0HTKSpBCGGapI1Y60e8JrWtBsetS56i0Ind12O1VctoKUAEC4Gj1PnF8wcKV3RYaKL2/1Fa66QugqUe07eAcWtepaA46eX+AD0DUAbRto5R3R0p0rF8dNKlEve/T9uUP8FD3H5YPacAByHCfFnPIQlhJGcsKk/Abn6Q7NxqZYCUBwAXL0L0LcyNfJmeKy2uCIQ0+bYHHTVmYXuWKiDcGgCTsQwDaRTCoZ1qJCa5QPaLliz2CviOUMSCmZlce+SC+WneUK9ogAM7hwBW0BxGZS3ylISHSMp07oFPFztHJ6o5rfJbMTFy37QzK1O/8AVvCJGP8ACHtTQgsOzSjh9S9okdcfVnVL0R7qpZuIsmcdPGCTZTGsUUOVNIn0L2YQslqwZKS8DSTBZa9/OOVB2XhzhPfZx2gUkfKFkICvv6QXDpykEEOCPCsMtOxXtUGEFQYmKDLLal/OsUBjUZzhPxB4aEzROplmJYgO5UkHalm8o48KBF8rEWBpdm5+P7R6x6WcM/yMMpIbOntof3kvStnDjxjx2cjKasbUa7/3tC0GzquAYwLeQpZUSHlEtcCqL2IAbZmpDqpjh/aDA8xZVN7fZjjvXMxBU4IsWatgXfQR2EjGCckTWGdPZmpFiWopv1D4gxl+Ix/kjX8Pk/FmJYBQRtUdP4rGJa8yWupD03T/ABGUkBlpYh3D6g0IPI/A+EZmS2UFIse6fmk/KMjNiLyFOEq3LFrhrKHOx/sw6JT5VIrmLMK9qzAXYuac+ULYWVmISkE52ytvdvN/jHe+j/BBIGZVZqr7J6c9z5Q2LFLI6RPLlWNWTgfBBKAUsAr9kXyDZ9TevNhG3jJMYj04wUFSPNlNydswRActYO0YCYYU1/HuKS8LIVPmWSzJF1KJZKRzJIEfOfpHi5s/ELmzSc6yblwA9EpOgALNHZfiR6Tqn4hctLiTIJQhquqyphbxCdgCfajiUTiwSUukksH5vfRhEJTd6NWPEuOwWDS9AWCe9RyA/wA9ANT4wfFy8yQ1HFtQHs+pOp1gyJItoKuD7TUcNdj4eMDmS1k2AI0ty+ESlLdovGGqZWbg3DBTOz0skWHzML4vIkCXLGZT3OpOvW/SJXMqrFtR8b2hmTKZ3BcCrAdkbciddWpvHJtds6ST+1bEUKMoOlRNKkUB6a5RTrDOF4jopxvf5bwrPBc5nvp4dkPtSBTphUQAOQHM6+bRRwUuyMckoPT/AINrNSkhQCxVvZKQ1dSOephQ8MclSlBKQ9HryDnXp5iLY9QSqjlQFSbDw31c7tFeHTiqYARmS4JfapNNy0IlJK0yknFy4tbCYmclCGSnIFAHchLUJ/Uq/Ruca2VKK1UHyYczy3jaY/h8xcyrZldrtGpewyio8WptFaIeXL7RFVKyl1EWo1A7MOTmHUkl9PZOUG5fV0DxU8SgEoU5FMxYmhLN7ocu28BwM0qUcxJFM2uvO508zpAU4RalMA2laXprU9INi5qUpyJ3qdzuYNLpbYLlfJ6SDTShRKlTe0S5YEivOJGrB3PxiQ3y/di/Ofoj6QmSyxJgYS/SGkkKeKFDRKjrATJTWZoCVVaGzsBAjhwTSkK4jJklXENqPJ4CiSLfMwcSgE083g0CxucXQhW4Y+FP2gYi2FDyVA+ypx0NPmBFEmNMXaszyVMMkx4/6U8M9RiJiLJJzI2KVWtsXFdo9eSY5P8AEjhueSJ4NZThQdnSshJ61amxMcBHnSVaCvz0fWGeD4kyV+sNUEZVpB9ks7i+YXFNI106akMGOaoppUMQTejiGVLJl5SyixIOag0uLu4t7vV+oazq1gJUMpBlrDg6EH2h1v16RbDqbsGxNDz0+/2MavgU0KleocKKHMtQsaOqWHqTdW1SBD+bMAsXDBfR6K+Pm+8edlx8ZUejiyc42eh+h+DlplZwc0w94n2XukDTnG/JjzXgvFVoVmSXNMw0VsfH5jnHfcN4gicgKQeo1B2jZ8POLjxXgx/EQkpcmNiLCKxYRcgEQmOD/FX0pGHlf40s/mzR2y/cl613VUdH3EdZ6Qcal4SQqdMIpRKdVK0SPugBMfO/G8Wuctc1aj61aiVAmhJOhPdYMALUo1onOVaLYoX9T6RrJ+I0AqeVd76/xBkIATzND/EJLBQSFd7XccvKD4dBKcxoNzryA84lJaLwlsDMm5FAg0125xtZbABIykkZlJ9pNqA2s1K+catNTnag7g5v3m1/fpB5WDcPQHTrvAmlSsbG5cnQackO4IJegJavvEXYaf1ApkzKWtub835mCSUlSghYBv23sNSTsPqIpPwySeysK694U29oQqrphkm9oSzZv568vtyYdwclMtWZamW7pGx0J58tPkQpTKSCkhUw2rVAqLe+RV/ZDNrGoUFLUAASokAAVJJsIp93sid8H6s2GLwilKGUK7ZsWAd6Vewq/SJiJwkgoQxUe8vfoDZP8Q+XloUlPbWLKRWtip75alo0aJSlqyh356AXc6CBDa+rpByaf09sZ4MsldXapOulSxv4xTFYo92WMqXACQb0uTru/Mw5Lny5SPVhipRBWsDySFXyithWm0CHDASVEhgW66MLuo2pA5R5W/4Dxk4qKf7K4RRSkqW7FwnnTKVDkKgbnpC6ZUtZLFQ2cpGrVfqImPxWY0AAsGFhbWzAQTCICE51d42B01BNL/KkNWr8iXvj2kGVMQg5QlKm1IdzqXY6vEhQlBrWvIftEha9bHv0aPf0AitukWVM1eLYlBSxBdJdogkZk0vWOZFEkzhfWDEZg4/uF5eGLOoGm0Hw5SKA1NxHK/IHXgzKl6ktaGEjTSNd6xUNIW9WBg2jqY/IU5KNCkjyqPlCyTBJKg6VPaMTk5VEbGKweiU1sykRjF4YTJa5arKSUnxDRAYIhUOKeHzMIUrKSkgJUpJp7SS19S4bxvFpRAFGJVQAitC7Agmna+EdD+JfDxLniYBScnV2zChZrFiFXGscfKmA0WDRqD5118I4JsE4ihPdWnXUqqyg9iNfpHQ4PFJWkTUgDM6ZiRYKbtMNEmqh47RzE5BduzmoA5qallc7wzwbEpkTFVKkL7KqVOuYA0JB08NYllhzjRXFPhI6OSTLJq6RQtqk2LbgsfONnwviCsPNBBoq40Pj93jXTpeWh0FCDdJDuPAuIxIS6fVlnT3f1DT4Fv6jz03F35R6DSkt9M9T4Zj0zkZ0HkRqDqDDgMeXcJ4suUv1iagnKtNnI1bQkD4GPRuH45M5AUk/xHoYsqyL3POy4njfsaD8QPRVeOQjJMKTLchB7qn38hWPD8dg5uHnGVOlqCgbGlN06Ec4+m0mNdx7gMjGIyTkBWoOqTuDpDyhYIZHE+cZkgKdnLeyq46HakYnLplIYAAq36cibdHjr/Sn0KxWEUooHrJF/WB80sAVzJF9S42sI5k5VqYaFwrUgalqeEZna+42pxkvpfYrLlsn1hIbQNTYeGghlUwJS5ISSNRVugi04FSgCwA8iemnSFsSWo1AxJNXNwn6ny1hfvY/2LQL1jAue0qtRZOlP+7y2hNNyz62+ESfNc9bwzw6TdZZkB6+8Xyj4Zugi9UjNdsNjMQAQFpcgJSLOGuTuSpz0Ai3DpZ70sAlj2iapBSXOumortCqpeYFZLJ31MMBQl4el1mvNNMifFifKJ1qkUt3cujErEg5kByqYoWF60DCjXAHPnBeKzRLT6tCQkuyykMHFkA3vU7npC0pPqU5/wD7S9wGQGpXcv8AAbmDSSick0LITW7sSzuKAk6dNo5pJ8vByba4vTNbh8OVkknsij6+HP5Q1JxqisJTQCiQHLbAbkxTGTiTlQKJokAUFfd11v1jIV6kOS8xjzyvcBrE6nwh39S3/Ai+l6/kKvBpCitWUgVygONKEu1yHEa3ETStYuSbDrtvD3CwSFKow1VUBwaNqSHpGcJiUpUUoBSSMpVQqVvU91+WmsBNxb80dJKSVastJloSAFIBULl//a0SKzMI5Jdq2cfvGYKVq7A3Tqj3omigO6zwCQoig5RdKsppYxVSnLAQliUEXmCjUxZOH7YXd71t1EYMt7/3vEly2N6QUcy5lqJNKaHQxZKylnt8IzMWQKUpBJcwV+Udqzt0GyZkitDaLY091W6fiKfSF1rs2sEnVl9D8x/BikHuic1qzCDF0mAyTBxFSZrvSvhoxGFmIYFQGZPIpL02JDjxjxlKCSCRTUnXsuw608495SY8m9MeFGRiV5E9hZExNqAguEhtDmbZhAORo1lSVglROoNByuCRYHygUt6OFE+9WmobnSHcdUEKop9GoAAACer1AhI5vfA1Ytzp0+94ITpuBYszUGUp86O6WAfVSKVcHMoePKGyuyiGKDXob/uI4+TilJUFIVlKSFOGuKuNg8ddLxKVhE9NErGWYkeyoVI6VccjGP4jH+SNnw+T8WGWsBX6VipH/lyIofONhwfiUyQSRXLUp3GrfP8AqNbLlAH1arF8p0I08DURaUohiLp7J6Vyk+RH9xlTcXaNTSkqZ6lwziKJyAtBcH4Q6DHmHDeIrkTHRVJ00I25EMR5R6Fw3iCJyApB6jaPRw5VkXuebmxPG/YfLEMaiOG9K/w+lzQqZhmlzDUj2VU20jtXiwVFJRUlTEhNwdo+bOJy5knNLnIKVoFMw71g4U1RrAzLzpS5aj5WqHbzoRH0Jx/0fkYyWUTkBWx1HMHSPHvTX0LxWFWqZLBnSlHvJHaTV2KRdPSIPFXRqj8Ry1I42dgGcioFWGvLlBsWUpCZeagfMQ7kkDN4WSOSYsJy0gFZB66C7uLwI4UTCopUwFTe2tYCk/yHcV+P9gck+sJKiyE3GnTn97wzh8RnWVKSCkMoBr2YMLk0fkDAOIjKkIFGFhWu9DU1v0iuAmJSnOsFnox7RbbRI0cvyEc1cbQFKpU3+xXGz1KWc1TzsPDeHvWiSkMyllipwSM3+tiBar1zbwdARlzIQAXS9MxLkEX7oYvzaNaormLLXuSdK3O1+pg3yX6FacH3bZssJjCUlayE1HsjtKDE9kDTNYchrC2IwZWXUQCan3ia0Kd63gOMxOXsoNqPqXqave5pvDPCJZCfWKJ7ThAAJOjryuKAlg9HfaBxcVyWh+ak1GWxbGTMg9ULJJdtTTMX1NG8BAeHyA7ueQaj0qX0hifw5SlMmr2DgeZFEsBWtYyseqQU0Kjcj7+3eG5LjS7ZPi+Vy6Q2MYnVaSdT6pJiRowknUeYiQfkr1B/6H6H0TIYn6ReWHUQCwEDlMPCLjK5Or1bz+sIuhX2M+r0YXvAwkglxQ7W8tIrOmk2saNtGJE4Plr00hXVjK6GCKUiiEN15xgAEFywHKKpU5PLf7rBAZURdtd4awyOypI1ST5V+TwmlJqC7Uh/DuMpLbHygw+6wT6oXl6QYGAKSziMhUaTOMIMcr+I2FeUicEg+rUyqswLMf8Aqp/yjppZjOLw6ZstctVlJKTSzhnrqLwDjw/EK7QJVpRhbk2nR4WXNUXZJcqsxHw213jbT8GhJXLKFZhmBKiHBCjoPuhgWHOVQIy6EeVmtzqOkCxqNYmUtSgG72ly5pXzjd8DmmQ8uaxRMAStn7BB7Khvldy2jwKfMCQkJHMZQQqhzPy2ekYXigUBLhw9WuDtW7Bw1PnAltBWnaOhmgjsnvIOmxsRu1+Y6xbFLZlgUN2O7Etu9FDpCfBcT66XlY55YLH3kbFtU8/Z/wBYZwyndBcB8vMG4/jx3jBkhxdHo458lYwhIVT/AJBtdx4gOOh2h3hHFDJUFILg3FnLD4kftGrlLLM4Ckl0nmPp9IzNWNmSvTY6jwMTTadoZpNUz1ThfEETkBaD1Gx2hyPKuE8XXJmesSXfvp3ajtuzeXRvSeG8QROQFoLg/CPSxZVNe552bC4P2HXjJYhjURSJFSJw/pj+HUvEArkdiZWmh5EaR5PxTBnBKMqbm9YS5agbQDc6vH0iFRrPSD0ew+Nl5J6AdlWUnmDcRN40y0czXZ85SZWbMssUhiq19E7Oa/GAYlJmUCWswcU0o1xX+I7P0y9Bp2CltKSudKcqKhVQVZykXDNbnHIYOSUhSld1LD/kp2HgHPVonVbLWpKvAdKkyuwoMR7rlRLM6ie7d2DtRmjC0qCTkSwNA3tbmveu3nCuGmJUsULuK5qUqXB5PDxxhYh0ZSfZJqxLO9W2FBqzwkk0ysWmvY1/DcMVLr2Ug1U1mu36uUH4piStQloBA7oG4cs511qdyYPisRnolktRqZctzXQvyJJ6QKQgSkqmZgpR7KWJLPepuWDQeVu336C8aXFdeWFlzshEpFVXKgbG7jYCp5QpxSUokMlqBva5ed4Fg5hSFrpsK73+H1g3DZ6ioqKiAKv8gOZrB4uL5I7kpJRf/A2HloSkBQObWrfBokYXOlkuVqfm8YhNvwx7S1a/ue45bEaxnLQ8oohbB9qQQr7BJ1IgmcGmdWtv4hpI1BctCoS+1ovh1MCIXpjFlkOWU+4f6RRi4eKAsXvWGQl9aR36AN4dXjaLLBZ2cxiUpxSoaKJUxc1MOKFx4q+4B+H7wrDc2qUk8x01+sBIEaO9md6JKMMSzCqkxdMyOOOB/ELAGXPEwO01LuE0CkgOCp2D9mh1J2jlDPIC2ykJupOleYS7vrHqHpxw71+DWxZSPzAWe3eFK91/ECPIkYYBYWXZTsSO9zfWsdQbKow6l5lAlyXcnflyaGcFKlMkqzGY5JU+gDi5DHx1vBQtJLaF+vOmo67RMPKOqwkMWAGYnwfcjXzjrbDQWZjPVzQJCikJylTkdoi7jbk9XMdCSlaRMRRKhvVJFx1SdToY5CdNHZOVQWHCnDPRhfrtG49G8YJaihZSJS717inZJrU1oeR1aJ5cfKPuUxZOMvY3Ci/bB7SSMw8LxB2rWNn95vqKeUQj1ailQ5MdtuodoqoBJKT3FC/WoPJvkTyjz2j0UDXQg2NP3B+hHKNrwLiipCsyT2Sap+Y87dQNo1ywe8oakL+vR6KHQwMApURQvyv06iogxbTtHSSkqZ67w/HpmpCkn+IajzPhHElSVDIczVIPtJLu3MV+PJvQuH49E5AUguPlHoYsqmvc83LicH7DUR4xGIqRCUIYhxHBemf4conpKsKRKX2jlbsqJu4FiWFY7oGLBUBpMZSa6PmXE8Hm4VShOQUTLJSWY3JUDYinzhHCI7y1MQKAGxPz/uPpnjfA5OLQUTUg7HUcwY8Y9N/QSdhQPUoMyU5qm6STc1qDQPoBpEpJl4Ti/wBo5UIBQ6CE5lM1zTYnW8VKcwAYJQAwejnrc6Q1ickpCUlOYpdiCWUdS4sl3YCpfTVYrK05ljKLApAHgAL1Pg8T2W10A4kwCUosB5nX5fGMq7EkNdVf2+nnDEhKFAKW52BHfrQee0WxWDK1CrABjv1bQx3NKkzuDdyXk1AkE1iRuBNCOywpukfWJFPmk/ko9sy0pEnJ7Dc/pEiRKgWDl0NYsJo0iRIR+g6CS2Nx9/WMHECyUsKNEiR1nUWlTi9LbVi5V2gRc2iRINgodzdlT3DH6fWA52iRI1R6M0uzJMZaJEgihZZ0jx/jnDjJnTJL5kIzKSKMEGoqzksQPtxIkcgoUxUsIHaISsAKygFiDUWH24gRAbMWDChbYt/P9RIkE4FJJVmqmgupy5FQm1z5c4vi1ZSEkJcUPZcCj+JtWkSJHHHT4XE+ukkKH5slqv3kN2ST72ngIyWIBf8AT/yAzDwIJ84xEjBnSUj0MDbiFVMFHsQAT8UKbcFxGVodJJoUfAW/7VP1B5RIkQLgZU/XqRyYdpPSh8o3fAuJKlLSpJ7JopPPQ/TyiRIa3HaFaT0z0HA4sTUBabH9oYMZiR6kXaTPKkqbRWMvEiQwpkGMliGIcRIkA44D0u/DWVOUqfIPq5huH7CvDQtqI8j49w2ZImiTMYKAoEl0sTRj46xIkSmqdo0YpOVpiip3qxlTrRRap5DYQTDrLE1IDFXQ0HN7xIkI0qTKRk+TQWTwhakhVC4et4kSJEecvU0LHD0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410" name="AutoShape 26" descr="data:image/jpeg;base64,/9j/4AAQSkZJRgABAQAAAQABAAD/2wCEAAkGBxQTEhUUExQWFRQXFxgYGBgXFhwdGxgdHRUYGBsZHxgYHCggGBslHRcXITEhJSkrLi4uGh8zODMsNygtLisBCgoKDg0OGxAQGywkICQsLCwtMCwsLCwsLzQsLCwsLCwsLCwsLCwsLCwsLCwsLCwsLCwsLCwsLCwsLCwsLCwsLP/AABEIALcBEwMBIgACEQEDEQH/xAAcAAACAgMBAQAAAAAAAAAAAAADBAACAQUGBwj/xAA9EAABAgQEAwQIBgIBBAMAAAABAhEAAyExBBJBUQVhcSIygZEGE0JSobHB8AcjYtHh8RRygpKisuIzQ9L/xAAZAQADAQEBAAAAAAAAAAAAAAABAgMEAAX/xAArEQACAgICAQIGAQUBAAAAAAAAAQIRAyESMUFRYQQTIjJCcYFSkaGx8RT/2gAMAwEAAhEDEQA/AOtROe9/nBlTATWxLg7QkiXaHFbGtK/vGNPRqa2T1IL1BGhimIoBF5aQCGI6Fh9LwOepiQagxwRcfbRBLLxcpjKiTYQoTLUgCiRBzLI0gK6czt9THUcZMzMK0bX7vBEzk+yz89RAVKz0LUtAsnKC2BIbmDUa6QSUguDprAsNOIpDUlbONYKAy6HFvlF5swJuz7QJUw2HwgxwhVcfSDt9Ha8mETs17xhSddYZlYRhUjwgwkJ5n75Q6g2I5pGpVJo4FS+nL4RmThVGyT1P8xukhrACLEQVh9wPN7GukcOULqA+PyhgYRNy5PlBwmB4icmWMy1BI3UW/uKKCQjm2YEpIskD75xeOY4n6YS0AiShU1VK2AfVu8w1oI4nivpliJpKSogdoNLoAzguLkW3g6Qu2elcT49h5APrJgceymp+FB4xyHFfxAUTlw8sA7qq/QChjhkKXNKkgKUpQYBnozk2pa+g3jouDcGyMJjKIIOQCg2rq1xCTyqPZSGJy6EULxuKmdtSstipRGS3aAIdzyEb/hvBZaGIDrZsxuFbUsC7P4bQ7JKeiCzMKA+yrYDQxuOCcCXNU8xxLsf1aZRyG/1dsjyTyukaljjjVsS4PwVeIGZilCSxfUg1QP3hf0xmf4MrMD25nYlp5tf/AFF/LePR8RPRJlKUshMtCSSdABHzl6ZcfVj8UZndT3ZaT7KX/wDI68+kaI41jVeSDm8kr8GtmSArtakkkk3O5e8LzcMpJfTlfyhlEtQ7zZQKcufMxgzH0ZLsn9R+7mJJy8bNLjFrapg0TNVM1wDqat4CnWKTpwUK3a9K9YxOmpOpc/DRraQkRVhFIwTIym0ZCC8NqTkl/qmVbZL9keJ7X/TFZUixelMzFqGjPuYJOm5iVEVJp0hpSFjAWK23+/GJB0pS1b8gIkdyDxPeBLYjaDy7mzRRBBHSnhBEqABprEUFkydofYMUUnk8ZRMIg8xIr9vBQBSXLv8AKClTbCLZTokk76fGDyZJHebpeCot9AckuxQzSRakC8BG1/xk84uJaRZIhvlSfYPmRXRpxhiTQF+kEl8LmG7Dx/aNslZiqptYPyV5F+a/ACRwwDvKB6Bobl4VA0rzjCJkWK4oopCOTYUBrUiPFUl4s0MKYjIgOLxkuUHmLSgczU9Bcxy/GPT+TKpLBmH4Dal4IDskJjV8S9I8NJopeZXuo7R8xT6x5jxj0kxOIBeaEobupIepZilqt9RGmRKzjvro71OTZw4oTz1gWGjseL/iSosJKciaOSlyXUQwJtQbRyeN4xPmrJUpRqalWlbkly1qCEpeHGZISBQ3BdwzFjXsih3e8bGRw9U5ZYBKQGXbKa0DjunkBTaA5V2Mo30LpK+1mUBmZgk236KqKc30h7A8EUSlT5GrbtF63Ubm2YjwjoeH8JRLGZKcyhUk6XcAaEb36QealjvZub/Qj7pGSef+k1Qwf1A8HKRLHZDIUWJ9oHc638j1gs5JzNZenMitPL5jaKyxr3kKGvkQfkebGOj4FwD1wTMnA5AxToVNbmE0+EZ4pzlS7NEmoK2B9GuDGf8AmLGWUS5T7yga5f0Hf+47lCAAAAwFABpESPKOY/EL0sGAkDLWdMJSge6AHVMPID4kR6GPGscdHnzm8kjiPxd9MAonCSS4SfzCLFQ9jmE3PMDaPLMLJKy/si5P7w/iAJpJC6lydCa32PWCypC0sBRGpagFramJPJ36mqOLr0XoUM9qGqQzvz0HPraAjKti+VgwBOz0FKCK42c6RRhoHtrV7neEEzCGbSOjj1rR0su6e0FnySL/AH9vElynJCaAe0fn0/iG8PiiTlUHJbwp8OsGVKFQljqS1TSgrpHfMa0wfKi9xNfNmsCkUHMN1PMmL5wW0r5/sKQLEJqXFdovIlOagEC5dgeQO2kO0qsRN20MIwpUM2ZIeoBOhtrtEiwx6RTKg88kSEuXoPUfX/J7gCxeLFNaWgZMZkUvQGFTEY3Kle189N4ApZJeG5iCQqtYTSGvHSOjs20ovJTulRBbY1HyMUBi3DS6JieWYeF/hAUmNMHcUZ5qpDAMYioMWzQwphJjLRkCMT5iUDtKA1vXyjjiC9ousC+kcpxz0uEoflozHc0bw08Y4vE+kOJxKylaVBCTWrMA9qM/hWAdR6RxD0lw8l+3mOyf3sfB443jPp9NJypHqkV7QNSNwrr0aORxjqWUOoocsKkna1TaGJmBUhQRMNAzBwWDUBAoO98fLrDRTEzpi+0pSiogOVuXfz8+UYlSVOPWJcZSxJonsgh2NWOp+EOzJyJavy1LmJUGNACkg1oK6s7mBid6yaBMDpLvl9kM7VPIwLYQuG4clYBTkKm0FNHbNXzNaw9wzgwzKVNTMSKslLZgaByC76loPw7AZScqAmUGyqJc2qLAkOdqRv3ZIF0h6W62oPsxGeZRLQwuRpcLwhIJKqhkgAULfqI1JcGsbWXKDBIYO4AAYPz2f5xXKxDsUqOUnZTX5PQ/1BEE3I/Ssag2Srzv/MZJTcts1xgo9AFTVAJWkMUllDYiltiILOAKX9k2/S5/fyrGQvL+Yb2UNFD3vlXpHT8A4Dm/MmjsmqUEd7mQdCGpvyuIQc3SDOagrYr6MejxU65w/KJdKT7fM7Jaja9KntQIxF0Jj0ceNQVI87Jkc3bF8fjESJS5sxQShAKiT930j5s9NOOHF4hc5XeUQEj3EDuoHxJ5kx2n4temQmrOFlH8qWe2QaLWDalwkjzB2Eeb4CTmU5d3DAXJNgIWUt34RWEKVeX/AIM4eRQnMc+jGibVPQPFpWMKb9oC5sfn8IKlQSopBc6katZI3ArXU10ECnSgohI7ib8yb/K8TdN/UWVpXAYmpCqpYKIF7h6917wqJCgWCeVA5PhZ4pLlgpVMVuAKsOp5CjAVMGTOWlOZRckOHNg1Oj3gU1pbDyUtyVfoymXkOWnrFCtO7R2GlLk8tYFMxmU9mwAAp9b7Qz61KwAeySCBRy3LlElYBCVe/qAzDyYuHpA5L8g8Zfg9GUTQtLqF6HmN+lDCE/EKIYDlT75wxxEFq3LAXsA7tzJbomBYbBZw9hcq2DtQa1IENBJbEm5S+nyJqS1CQ/WJG4lz0pACRQbSSvr2nqXvzeJFOb9CXy16ns5S1T5RMOSVV+Vob9SnNU+cWSgByLARHiHkBM45gLxmemrjX4QGUXL87wSbK7RYmB2hvI7wqb+aB7wKfMNBcrUhDDpIIVsR99Y3GO75IsQD5h4theqI5VsXjUcQ9JZEq6sx5W8/7jdIFY8y9K+FzEYiYl/y1HOitswqnQlspDAGjRVkkPY/03UshEslIN8t2PO/ytYxy/EuIKK8y5iu09AoOwFjVhV/pCGKwwqBMTzCXdTONQwpuYDMBYIQnKdSSCTzc90XoIFBD4XGTVpPaKgDUHxZ9wz0O0FQhbCYtSsvadIJ0SbtdNCPhA8JLbM5y2DEMVaMM1y/SHsLKUQsAdlIBIUmjEMT8T0fzLCIInUKgmjECtnoz6ittwIaQGACgKglyWd2Ysdqj+oDiClRyhJY0AY9k6tWsbvhXowT2ppKRfLdRY1d7ULs0LOairYYRcnSB8PwSVKV6shZo5FaNWrBqqKX6GNxw3gSJbGZlWXcDL2BtT2mH1o4jZYUJlgZEgDUCyuZPOrxaaQaA0NUnW9U9QX8Qd4xZM7fRshhS7MTyyhXskt0PXUfQiBTCUlWuWik7pGo/wBflBkzAUlxQ0PI2fpv4wNIL/qTbmBpzLP1ERsvQCb2DvLWz8vdV1FvhDSHqDVYDHZaWoesDUkJ7JDy1W/T+npp5R1Po9wPIAudVQ7iTcDdXPVtHPg2PG5ukJkmoK2Y4DwAUmTg/upI8XUOtQP6jqM0CJiyI9KGNQVI86eRzdsMkRxv4pel3+Dh/VylNiJwIQ3sJ9qZ9BzPKOo4nxFGHkrnTCyUB+ZOiRzJYDrHzN6ScSm4qevETqrXUB6IT7KRskDzvcwW10dGL7NYtZVc73Px5n5w2lPqwQB+YaHdI1H+x1OgpvGcLh8vaVRbOAX7Oxb3joNLnkaZLCQaCu9+sRlNLRphjb2wAk5erfz5RZ3AAqWemgt4RAjMC1RrW0RCR3aACqi1tvHYGJ3ZXS66LSBQFVkl6+0rRI6Cp/kQIkzFusukVVz1MMqS4ewFEijAO+mupOpMa4JKiwho1uhJWqtBJ0wzFlQASOXw8YYxgAAFXbW1dW1PWzRFSQgAm2m6q1blW/KCKV6xPYGZVgH3uSX0D33gX1XQ1aafYmMYoHlSg1Appr9Y2M0kDJQKCXWb5a2fUCo6qMD4fhxKHrJjZyHlpcPr+YX8WG7QrjVqOVAcqLEgB6lglPgG8SYak3oS5Jb2HROoMs3KGoMw/aJGUYRCQywCoXObXboLPyiQlL1KJv0Pb5Rcu9H1hmchg6dfKAiUl4adJDQyM7EH3iksl3fwhzLSBBMIxkHk118I2M0dhB6p8q/WNWmlo2OFXmlrGqSFfT6xTE9k8nREGOZ/EThQmyUzXYyjU/pUQDa7EBvGOlRGcVhxMlqQqy0lJ6EN9Y0ETxDEFKMoQhRmP2iTQuGbJbzjAwix2idzUMARdgLtbzh7F4NctSkFKgU5kkg1LKqWIcggEgwDOpSUpJZy5pVPJgHdvlC2EyZYzpCS7e0CS9mSCAMr5nryh1OHmzSAnKQhVyKB6EsznpvteH+EcDQAhajQspIBIftEDMRc9N2fbbLUEVSO7dNnTYj71jPkzU6Rpx4b2wGAwKUBZHamBIc2cXGUWA/asNpxQubFgo7HRXn84VmL9WsKd0mx5Gtfn5wRfZU10qGuujeTh4ySk27ZrUUlSCnskpNATQ6JV/8AhUZG1n3ulQofjQ8spiqSCn1ahmIDJPvJFcn+wFR0POJncG5IDE7pZkr5kOAeTbQjGQUWOhssaAjXpz58ozLl5ilnSpJZPI3Kfg4+3tLBcKZ1DslIFVJtbUh6bgx1/AuCerAXMqv2R7o0/wCXyh8WN5HSEyZFBWxHhHC8jLmJq+ZKT7HPry06xvQt4JMlvC6UMaR6cIKCpHmzm5u2MIgqRA0CON/E70tGEkiTL/8AnnAj/RFiqliagdCdIZukLFW6OI/FD0zM7EeolEGRJoWstdio7gWHiY5GRxCWo9pIG/PXm3WALlpWAEs5NS4Hg3wimIwz3CUISAAE1JLUHU3O3iIzNRm99m6LnjWtoaxsontINDU1uTq8IzZyqAv5ftQDaLIxS0tkcJNgdd+Tc4NL4ilT5kDSrOPEGkDjKPiwuUJea/0TDTLpAZqkvRI1J6UHWCSpbpoDlqalion2ifu0HTKSpBCGGapI1Y60e8JrWtBsetS56i0Ind12O1VctoKUAEC4Gj1PnF8wcKV3RYaKL2/1Fa66QugqUe07eAcWtepaA46eX+AD0DUAbRto5R3R0p0rF8dNKlEve/T9uUP8FD3H5YPacAByHCfFnPIQlhJGcsKk/Abn6Q7NxqZYCUBwAXL0L0LcyNfJmeKy2uCIQ0+bYHHTVmYXuWKiDcGgCTsQwDaRTCoZ1qJCa5QPaLliz2CviOUMSCmZlce+SC+WneUK9ogAM7hwBW0BxGZS3ylISHSMp07oFPFztHJ6o5rfJbMTFy37QzK1O/8AVvCJGP8ACHtTQgsOzSjh9S9okdcfVnVL0R7qpZuIsmcdPGCTZTGsUUOVNIn0L2YQslqwZKS8DSTBZa9/OOVB2XhzhPfZx2gUkfKFkICvv6QXDpykEEOCPCsMtOxXtUGEFQYmKDLLal/OsUBjUZzhPxB4aEzROplmJYgO5UkHalm8o48KBF8rEWBpdm5+P7R6x6WcM/yMMpIbOntof3kvStnDjxjx2cjKasbUa7/3tC0GzquAYwLeQpZUSHlEtcCqL2IAbZmpDqpjh/aDA8xZVN7fZjjvXMxBU4IsWatgXfQR2EjGCckTWGdPZmpFiWopv1D4gxl+Ix/kjX8Pk/FmJYBQRtUdP4rGJa8yWupD03T/ABGUkBlpYh3D6g0IPI/A+EZmS2UFIse6fmk/KMjNiLyFOEq3LFrhrKHOx/sw6JT5VIrmLMK9qzAXYuac+ULYWVmISkE52ytvdvN/jHe+j/BBIGZVZqr7J6c9z5Q2LFLI6RPLlWNWTgfBBKAUsAr9kXyDZ9TevNhG3jJMYj04wUFSPNlNydswRActYO0YCYYU1/HuKS8LIVPmWSzJF1KJZKRzJIEfOfpHi5s/ELmzSc6yblwA9EpOgALNHZfiR6Tqn4hctLiTIJQhquqyphbxCdgCfajiUTiwSUukksH5vfRhEJTd6NWPEuOwWDS9AWCe9RyA/wA9ANT4wfFy8yQ1HFtQHs+pOp1gyJItoKuD7TUcNdj4eMDmS1k2AI0ty+ESlLdovGGqZWbg3DBTOz0skWHzML4vIkCXLGZT3OpOvW/SJXMqrFtR8b2hmTKZ3BcCrAdkbciddWpvHJtds6ST+1bEUKMoOlRNKkUB6a5RTrDOF4jopxvf5bwrPBc5nvp4dkPtSBTphUQAOQHM6+bRRwUuyMckoPT/AINrNSkhQCxVvZKQ1dSOephQ8MclSlBKQ9HryDnXp5iLY9QSqjlQFSbDw31c7tFeHTiqYARmS4JfapNNy0IlJK0yknFy4tbCYmclCGSnIFAHchLUJ/Uq/Ruca2VKK1UHyYczy3jaY/h8xcyrZldrtGpewyio8WptFaIeXL7RFVKyl1EWo1A7MOTmHUkl9PZOUG5fV0DxU8SgEoU5FMxYmhLN7ocu28BwM0qUcxJFM2uvO508zpAU4RalMA2laXprU9INi5qUpyJ3qdzuYNLpbYLlfJ6SDTShRKlTe0S5YEivOJGrB3PxiQ3y/di/Ofoj6QmSyxJgYS/SGkkKeKFDRKjrATJTWZoCVVaGzsBAjhwTSkK4jJklXENqPJ4CiSLfMwcSgE083g0CxucXQhW4Y+FP2gYi2FDyVA+ypx0NPmBFEmNMXaszyVMMkx4/6U8M9RiJiLJJzI2KVWtsXFdo9eSY5P8AEjhueSJ4NZThQdnSshJ61amxMcBHnSVaCvz0fWGeD4kyV+sNUEZVpB9ks7i+YXFNI106akMGOaoppUMQTejiGVLJl5SyixIOag0uLu4t7vV+oazq1gJUMpBlrDg6EH2h1v16RbDqbsGxNDz0+/2MavgU0KleocKKHMtQsaOqWHqTdW1SBD+bMAsXDBfR6K+Pm+8edlx8ZUejiyc42eh+h+DlplZwc0w94n2XukDTnG/JjzXgvFVoVmSXNMw0VsfH5jnHfcN4gicgKQeo1B2jZ8POLjxXgx/EQkpcmNiLCKxYRcgEQmOD/FX0pGHlf40s/mzR2y/cl613VUdH3EdZ6Qcal4SQqdMIpRKdVK0SPugBMfO/G8Wuctc1aj61aiVAmhJOhPdYMALUo1onOVaLYoX9T6RrJ+I0AqeVd76/xBkIATzND/EJLBQSFd7XccvKD4dBKcxoNzryA84lJaLwlsDMm5FAg0125xtZbABIykkZlJ9pNqA2s1K+catNTnag7g5v3m1/fpB5WDcPQHTrvAmlSsbG5cnQackO4IJegJavvEXYaf1ApkzKWtub835mCSUlSghYBv23sNSTsPqIpPwySeysK694U29oQqrphkm9oSzZv568vtyYdwclMtWZamW7pGx0J58tPkQpTKSCkhUw2rVAqLe+RV/ZDNrGoUFLUAASokAAVJJsIp93sid8H6s2GLwilKGUK7ZsWAd6Vewq/SJiJwkgoQxUe8vfoDZP8Q+XloUlPbWLKRWtip75alo0aJSlqyh356AXc6CBDa+rpByaf09sZ4MsldXapOulSxv4xTFYo92WMqXACQb0uTru/Mw5Lny5SPVhipRBWsDySFXyithWm0CHDASVEhgW66MLuo2pA5R5W/4Dxk4qKf7K4RRSkqW7FwnnTKVDkKgbnpC6ZUtZLFQ2cpGrVfqImPxWY0AAsGFhbWzAQTCICE51d42B01BNL/KkNWr8iXvj2kGVMQg5QlKm1IdzqXY6vEhQlBrWvIftEha9bHv0aPf0AitukWVM1eLYlBSxBdJdogkZk0vWOZFEkzhfWDEZg4/uF5eGLOoGm0Hw5SKA1NxHK/IHXgzKl6ktaGEjTSNd6xUNIW9WBg2jqY/IU5KNCkjyqPlCyTBJKg6VPaMTk5VEbGKweiU1sykRjF4YTJa5arKSUnxDRAYIhUOKeHzMIUrKSkgJUpJp7SS19S4bxvFpRAFGJVQAitC7Agmna+EdD+JfDxLniYBScnV2zChZrFiFXGscfKmA0WDRqD5118I4JsE4ihPdWnXUqqyg9iNfpHQ4PFJWkTUgDM6ZiRYKbtMNEmqh47RzE5BduzmoA5qallc7wzwbEpkTFVKkL7KqVOuYA0JB08NYllhzjRXFPhI6OSTLJq6RQtqk2LbgsfONnwviCsPNBBoq40Pj93jXTpeWh0FCDdJDuPAuIxIS6fVlnT3f1DT4Fv6jz03F35R6DSkt9M9T4Zj0zkZ0HkRqDqDDgMeXcJ4suUv1iagnKtNnI1bQkD4GPRuH45M5AUk/xHoYsqyL3POy4njfsaD8QPRVeOQjJMKTLchB7qn38hWPD8dg5uHnGVOlqCgbGlN06Ec4+m0mNdx7gMjGIyTkBWoOqTuDpDyhYIZHE+cZkgKdnLeyq46HakYnLplIYAAq36cibdHjr/Sn0KxWEUooHrJF/WB80sAVzJF9S42sI5k5VqYaFwrUgalqeEZna+42pxkvpfYrLlsn1hIbQNTYeGghlUwJS5ISSNRVugi04FSgCwA8iemnSFsSWo1AxJNXNwn6ny1hfvY/2LQL1jAue0qtRZOlP+7y2hNNyz62+ESfNc9bwzw6TdZZkB6+8Xyj4Zugi9UjNdsNjMQAQFpcgJSLOGuTuSpz0Ai3DpZ70sAlj2iapBSXOumortCqpeYFZLJ31MMBQl4el1mvNNMifFifKJ1qkUt3cujErEg5kByqYoWF60DCjXAHPnBeKzRLT6tCQkuyykMHFkA3vU7npC0pPqU5/wD7S9wGQGpXcv8AAbmDSSick0LITW7sSzuKAk6dNo5pJ8vByba4vTNbh8OVkknsij6+HP5Q1JxqisJTQCiQHLbAbkxTGTiTlQKJokAUFfd11v1jIV6kOS8xjzyvcBrE6nwh39S3/Ai+l6/kKvBpCitWUgVygONKEu1yHEa3ETStYuSbDrtvD3CwSFKow1VUBwaNqSHpGcJiUpUUoBSSMpVQqVvU91+WmsBNxb80dJKSVastJloSAFIBULl//a0SKzMI5Jdq2cfvGYKVq7A3Tqj3omigO6zwCQoig5RdKsppYxVSnLAQliUEXmCjUxZOH7YXd71t1EYMt7/3vEly2N6QUcy5lqJNKaHQxZKylnt8IzMWQKUpBJcwV+Udqzt0GyZkitDaLY091W6fiKfSF1rs2sEnVl9D8x/BikHuic1qzCDF0mAyTBxFSZrvSvhoxGFmIYFQGZPIpL02JDjxjxlKCSCRTUnXsuw608495SY8m9MeFGRiV5E9hZExNqAguEhtDmbZhAORo1lSVglROoNByuCRYHygUt6OFE+9WmobnSHcdUEKop9GoAAACer1AhI5vfA1Ytzp0+94ITpuBYszUGUp86O6WAfVSKVcHMoePKGyuyiGKDXob/uI4+TilJUFIVlKSFOGuKuNg8ddLxKVhE9NErGWYkeyoVI6VccjGP4jH+SNnw+T8WGWsBX6VipH/lyIofONhwfiUyQSRXLUp3GrfP8AqNbLlAH1arF8p0I08DURaUohiLp7J6Vyk+RH9xlTcXaNTSkqZ6lwziKJyAtBcH4Q6DHmHDeIrkTHRVJ00I25EMR5R6Fw3iCJyApB6jaPRw5VkXuebmxPG/YfLEMaiOG9K/w+lzQqZhmlzDUj2VU20jtXiwVFJRUlTEhNwdo+bOJy5knNLnIKVoFMw71g4U1RrAzLzpS5aj5WqHbzoRH0Jx/0fkYyWUTkBWx1HMHSPHvTX0LxWFWqZLBnSlHvJHaTV2KRdPSIPFXRqj8Ry1I42dgGcioFWGvLlBsWUpCZeagfMQ7kkDN4WSOSYsJy0gFZB66C7uLwI4UTCopUwFTe2tYCk/yHcV+P9gck+sJKiyE3GnTn97wzh8RnWVKSCkMoBr2YMLk0fkDAOIjKkIFGFhWu9DU1v0iuAmJSnOsFnox7RbbRI0cvyEc1cbQFKpU3+xXGz1KWc1TzsPDeHvWiSkMyllipwSM3+tiBar1zbwdARlzIQAXS9MxLkEX7oYvzaNaormLLXuSdK3O1+pg3yX6FacH3bZssJjCUlayE1HsjtKDE9kDTNYchrC2IwZWXUQCan3ia0Kd63gOMxOXsoNqPqXqave5pvDPCJZCfWKJ7ThAAJOjryuKAlg9HfaBxcVyWh+ak1GWxbGTMg9ULJJdtTTMX1NG8BAeHyA7ueQaj0qX0hifw5SlMmr2DgeZFEsBWtYyseqQU0Kjcj7+3eG5LjS7ZPi+Vy6Q2MYnVaSdT6pJiRowknUeYiQfkr1B/6H6H0TIYn6ReWHUQCwEDlMPCLjK5Or1bz+sIuhX2M+r0YXvAwkglxQ7W8tIrOmk2saNtGJE4Plr00hXVjK6GCKUiiEN15xgAEFywHKKpU5PLf7rBAZURdtd4awyOypI1ST5V+TwmlJqC7Uh/DuMpLbHygw+6wT6oXl6QYGAKSziMhUaTOMIMcr+I2FeUicEg+rUyqswLMf8Aqp/yjppZjOLw6ZstctVlJKTSzhnrqLwDjw/EK7QJVpRhbk2nR4WXNUXZJcqsxHw213jbT8GhJXLKFZhmBKiHBCjoPuhgWHOVQIy6EeVmtzqOkCxqNYmUtSgG72ly5pXzjd8DmmQ8uaxRMAStn7BB7Khvldy2jwKfMCQkJHMZQQqhzPy2ekYXigUBLhw9WuDtW7Bw1PnAltBWnaOhmgjsnvIOmxsRu1+Y6xbFLZlgUN2O7Etu9FDpCfBcT66XlY55YLH3kbFtU8/Z/wBYZwyndBcB8vMG4/jx3jBkhxdHo458lYwhIVT/AJBtdx4gOOh2h3hHFDJUFILg3FnLD4kftGrlLLM4Ckl0nmPp9IzNWNmSvTY6jwMTTadoZpNUz1ThfEETkBaD1Gx2hyPKuE8XXJmesSXfvp3ajtuzeXRvSeG8QROQFoLg/CPSxZVNe552bC4P2HXjJYhjURSJFSJw/pj+HUvEArkdiZWmh5EaR5PxTBnBKMqbm9YS5agbQDc6vH0iFRrPSD0ew+Nl5J6AdlWUnmDcRN40y0czXZ85SZWbMssUhiq19E7Oa/GAYlJmUCWswcU0o1xX+I7P0y9Bp2CltKSudKcqKhVQVZykXDNbnHIYOSUhSld1LD/kp2HgHPVonVbLWpKvAdKkyuwoMR7rlRLM6ie7d2DtRmjC0qCTkSwNA3tbmveu3nCuGmJUsULuK5qUqXB5PDxxhYh0ZSfZJqxLO9W2FBqzwkk0ysWmvY1/DcMVLr2Ug1U1mu36uUH4piStQloBA7oG4cs511qdyYPisRnolktRqZctzXQvyJJ6QKQgSkqmZgpR7KWJLPepuWDQeVu336C8aXFdeWFlzshEpFVXKgbG7jYCp5QpxSUokMlqBva5ed4Fg5hSFrpsK73+H1g3DZ6ioqKiAKv8gOZrB4uL5I7kpJRf/A2HloSkBQObWrfBokYXOlkuVqfm8YhNvwx7S1a/ue45bEaxnLQ8oohbB9qQQr7BJ1IgmcGmdWtv4hpI1BctCoS+1ovh1MCIXpjFlkOWU+4f6RRi4eKAsXvWGQl9aR36AN4dXjaLLBZ2cxiUpxSoaKJUxc1MOKFx4q+4B+H7wrDc2qUk8x01+sBIEaO9md6JKMMSzCqkxdMyOOOB/ELAGXPEwO01LuE0CkgOCp2D9mh1J2jlDPIC2ykJupOleYS7vrHqHpxw71+DWxZSPzAWe3eFK91/ECPIkYYBYWXZTsSO9zfWsdQbKow6l5lAlyXcnflyaGcFKlMkqzGY5JU+gDi5DHx1vBQtJLaF+vOmo67RMPKOqwkMWAGYnwfcjXzjrbDQWZjPVzQJCikJylTkdoi7jbk9XMdCSlaRMRRKhvVJFx1SdToY5CdNHZOVQWHCnDPRhfrtG49G8YJaihZSJS717inZJrU1oeR1aJ5cfKPuUxZOMvY3Ci/bB7SSMw8LxB2rWNn95vqKeUQj1ailQ5MdtuodoqoBJKT3FC/WoPJvkTyjz2j0UDXQg2NP3B+hHKNrwLiipCsyT2Sap+Y87dQNo1ywe8oakL+vR6KHQwMApURQvyv06iogxbTtHSSkqZ67w/HpmpCkn+IajzPhHElSVDIczVIPtJLu3MV+PJvQuH49E5AUguPlHoYsqmvc83LicH7DUR4xGIqRCUIYhxHBemf4conpKsKRKX2jlbsqJu4FiWFY7oGLBUBpMZSa6PmXE8Hm4VShOQUTLJSWY3JUDYinzhHCI7y1MQKAGxPz/uPpnjfA5OLQUTUg7HUcwY8Y9N/QSdhQPUoMyU5qm6STc1qDQPoBpEpJl4Ti/wBo5UIBQ6CE5lM1zTYnW8VKcwAYJQAwejnrc6Q1ickpCUlOYpdiCWUdS4sl3YCpfTVYrK05ljKLApAHgAL1Pg8T2W10A4kwCUosB5nX5fGMq7EkNdVf2+nnDEhKFAKW52BHfrQee0WxWDK1CrABjv1bQx3NKkzuDdyXk1AkE1iRuBNCOywpukfWJFPmk/ko9sy0pEnJ7Dc/pEiRKgWDl0NYsJo0iRIR+g6CS2Nx9/WMHECyUsKNEiR1nUWlTi9LbVi5V2gRc2iRINgodzdlT3DH6fWA52iRI1R6M0uzJMZaJEgihZZ0jx/jnDjJnTJL5kIzKSKMEGoqzksQPtxIkcgoUxUsIHaISsAKygFiDUWH24gRAbMWDChbYt/P9RIkE4FJJVmqmgupy5FQm1z5c4vi1ZSEkJcUPZcCj+JtWkSJHHHT4XE+ukkKH5slqv3kN2ST72ngIyWIBf8AT/yAzDwIJ84xEjBnSUj0MDbiFVMFHsQAT8UKbcFxGVodJJoUfAW/7VP1B5RIkQLgZU/XqRyYdpPSh8o3fAuJKlLSpJ7JopPPQ/TyiRIa3HaFaT0z0HA4sTUBabH9oYMZiR6kXaTPKkqbRWMvEiQwpkGMliGIcRIkA44D0u/DWVOUqfIPq5huH7CvDQtqI8j49w2ZImiTMYKAoEl0sTRj46xIkSmqdo0YpOVpiip3qxlTrRRap5DYQTDrLE1IDFXQ0HN7xIkI0qTKRk+TQWTwhakhVC4et4kSJEecvU0LHD0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412" name="Picture 28" descr="http://www.wfca.org/uploads/1000/Editor/Images/designerscorner/tile_samples_small.jpg"/>
          <p:cNvPicPr>
            <a:picLocks noChangeAspect="1" noChangeArrowheads="1"/>
          </p:cNvPicPr>
          <p:nvPr/>
        </p:nvPicPr>
        <p:blipFill>
          <a:blip r:embed="rId8"/>
          <a:srcRect/>
          <a:stretch>
            <a:fillRect/>
          </a:stretch>
        </p:blipFill>
        <p:spPr bwMode="auto">
          <a:xfrm>
            <a:off x="6286500" y="3276600"/>
            <a:ext cx="2857500" cy="1905000"/>
          </a:xfrm>
          <a:prstGeom prst="rect">
            <a:avLst/>
          </a:prstGeom>
          <a:noFill/>
        </p:spPr>
      </p:pic>
      <p:sp>
        <p:nvSpPr>
          <p:cNvPr id="16414" name="AutoShape 30" descr="https://s-media-cache-ak0.pinimg.com/236x/f9/ee/cd/f9eecd50ea72995d8f8820c8e52657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416" name="AutoShape 32" descr="https://s-media-cache-ak0.pinimg.com/236x/f9/ee/cd/f9eecd50ea72995d8f8820c8e52657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418" name="AutoShape 34" descr="https://encrypted-tbn3.gstatic.com/images?q=tbn:ANd9GcSh9DDYTyYWCpPx1ivoURUYrgl7hTc2nbT23fwPQg56QgHOiWv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420" name="Picture 36" descr="ceramic-braces"/>
          <p:cNvPicPr>
            <a:picLocks noChangeAspect="1" noChangeArrowheads="1"/>
          </p:cNvPicPr>
          <p:nvPr/>
        </p:nvPicPr>
        <p:blipFill>
          <a:blip r:embed="rId9"/>
          <a:srcRect/>
          <a:stretch>
            <a:fillRect/>
          </a:stretch>
        </p:blipFill>
        <p:spPr bwMode="auto">
          <a:xfrm>
            <a:off x="0" y="3505200"/>
            <a:ext cx="3048000" cy="1524000"/>
          </a:xfrm>
          <a:prstGeom prst="rect">
            <a:avLst/>
          </a:prstGeom>
          <a:noFill/>
        </p:spPr>
      </p:pic>
      <p:sp>
        <p:nvSpPr>
          <p:cNvPr id="16422" name="AutoShape 38" descr="https://encrypted-tbn0.gstatic.com/images?q=tbn:ANd9GcTR9ZE7NhZ3ipk_O_MtlCoInmTPQZxKsVPB_xKeBTJiuhW_elWMa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424" name="AutoShape 40" descr="http://site.artsheaven.com/images/article/ceramic-pottery-morocco.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426" name="Picture 42" descr="http://site.artsheaven.com/images/article/pottery-ceramic.jpg"/>
          <p:cNvPicPr>
            <a:picLocks noChangeAspect="1" noChangeArrowheads="1"/>
          </p:cNvPicPr>
          <p:nvPr/>
        </p:nvPicPr>
        <p:blipFill>
          <a:blip r:embed="rId10" cstate="print"/>
          <a:srcRect/>
          <a:stretch>
            <a:fillRect/>
          </a:stretch>
        </p:blipFill>
        <p:spPr bwMode="auto">
          <a:xfrm>
            <a:off x="7086600" y="1143001"/>
            <a:ext cx="2057400" cy="1905000"/>
          </a:xfrm>
          <a:prstGeom prst="rect">
            <a:avLst/>
          </a:prstGeom>
          <a:noFill/>
        </p:spPr>
      </p:pic>
      <p:pic>
        <p:nvPicPr>
          <p:cNvPr id="16428" name="Picture 44" descr="http://thumbs.dreamstime.com/z/shelves-ceramic-dishware-pottery-workshop-35486591.jpg"/>
          <p:cNvPicPr>
            <a:picLocks noChangeAspect="1" noChangeArrowheads="1"/>
          </p:cNvPicPr>
          <p:nvPr/>
        </p:nvPicPr>
        <p:blipFill>
          <a:blip r:embed="rId11" cstate="print"/>
          <a:srcRect/>
          <a:stretch>
            <a:fillRect/>
          </a:stretch>
        </p:blipFill>
        <p:spPr bwMode="auto">
          <a:xfrm>
            <a:off x="3200400" y="3581400"/>
            <a:ext cx="2743199" cy="1600199"/>
          </a:xfrm>
          <a:prstGeom prst="rect">
            <a:avLst/>
          </a:prstGeom>
          <a:noFill/>
        </p:spPr>
      </p:pic>
      <p:pic>
        <p:nvPicPr>
          <p:cNvPr id="16430" name="Picture 46" descr="http://www.integrity-tile-and-grout-cleaning.com/image-files/cleaning-shower-tile.jpg"/>
          <p:cNvPicPr>
            <a:picLocks noChangeAspect="1" noChangeArrowheads="1"/>
          </p:cNvPicPr>
          <p:nvPr/>
        </p:nvPicPr>
        <p:blipFill>
          <a:blip r:embed="rId12"/>
          <a:srcRect/>
          <a:stretch>
            <a:fillRect/>
          </a:stretch>
        </p:blipFill>
        <p:spPr bwMode="auto">
          <a:xfrm>
            <a:off x="4800600" y="5181600"/>
            <a:ext cx="1981200" cy="1676400"/>
          </a:xfrm>
          <a:prstGeom prst="rect">
            <a:avLst/>
          </a:prstGeom>
          <a:noFill/>
        </p:spPr>
      </p:pic>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5400" b="1" dirty="0" smtClean="0">
                <a:solidFill>
                  <a:srgbClr val="FF0000"/>
                </a:solidFill>
              </a:rPr>
              <a:t>Composites</a:t>
            </a:r>
            <a:endParaRPr lang="en-US" sz="5400" b="1" dirty="0">
              <a:solidFill>
                <a:srgbClr val="FF0000"/>
              </a:solidFill>
            </a:endParaRPr>
          </a:p>
        </p:txBody>
      </p:sp>
      <p:sp>
        <p:nvSpPr>
          <p:cNvPr id="3" name="Content Placeholder 2"/>
          <p:cNvSpPr>
            <a:spLocks noGrp="1"/>
          </p:cNvSpPr>
          <p:nvPr>
            <p:ph idx="1"/>
          </p:nvPr>
        </p:nvSpPr>
        <p:spPr>
          <a:xfrm>
            <a:off x="0" y="1066800"/>
            <a:ext cx="8839200" cy="5791200"/>
          </a:xfrm>
        </p:spPr>
        <p:txBody>
          <a:bodyPr>
            <a:normAutofit/>
          </a:bodyPr>
          <a:lstStyle/>
          <a:p>
            <a:pPr algn="just">
              <a:buNone/>
            </a:pPr>
            <a:r>
              <a:rPr lang="en-US" sz="2800" b="1" dirty="0" smtClean="0">
                <a:solidFill>
                  <a:srgbClr val="00B050"/>
                </a:solidFill>
              </a:rPr>
              <a:t>A composite material (also called a composition material ) is a material made from two or more constituent materials with significantly different </a:t>
            </a:r>
            <a:r>
              <a:rPr lang="en-US" sz="2800" b="1" dirty="0" smtClean="0">
                <a:solidFill>
                  <a:srgbClr val="00B050"/>
                </a:solidFill>
                <a:hlinkClick r:id="rId2" tooltip="Physical property"/>
              </a:rPr>
              <a:t>physical</a:t>
            </a:r>
            <a:r>
              <a:rPr lang="en-US" sz="2800" b="1" dirty="0" smtClean="0">
                <a:solidFill>
                  <a:srgbClr val="00B050"/>
                </a:solidFill>
              </a:rPr>
              <a:t> or </a:t>
            </a:r>
            <a:r>
              <a:rPr lang="en-US" sz="2800" b="1" dirty="0" smtClean="0">
                <a:solidFill>
                  <a:srgbClr val="00B050"/>
                </a:solidFill>
                <a:hlinkClick r:id="rId3" tooltip="Chemical property"/>
              </a:rPr>
              <a:t>chemical properties</a:t>
            </a:r>
            <a:endParaRPr lang="en-US" sz="2800" b="1" dirty="0" smtClean="0">
              <a:solidFill>
                <a:srgbClr val="00B050"/>
              </a:solidFill>
            </a:endParaRPr>
          </a:p>
          <a:p>
            <a:pPr algn="just">
              <a:buNone/>
            </a:pPr>
            <a:endParaRPr lang="en-US" sz="2800" b="1" dirty="0" smtClean="0">
              <a:solidFill>
                <a:srgbClr val="00B050"/>
              </a:solidFill>
            </a:endParaRPr>
          </a:p>
          <a:p>
            <a:pPr algn="just">
              <a:buFont typeface="Wingdings" pitchFamily="2" charset="2"/>
              <a:buChar char="§"/>
            </a:pPr>
            <a:r>
              <a:rPr lang="en-US" sz="2800" b="1" dirty="0" smtClean="0">
                <a:solidFill>
                  <a:srgbClr val="00B050"/>
                </a:solidFill>
              </a:rPr>
              <a:t> </a:t>
            </a:r>
            <a:r>
              <a:rPr lang="en-US" sz="2800" b="1" dirty="0" smtClean="0"/>
              <a:t>High      strength, Heat resistance, stiffness, stability etc.</a:t>
            </a:r>
          </a:p>
          <a:p>
            <a:pPr algn="just">
              <a:buFont typeface="Wingdings" pitchFamily="2" charset="2"/>
              <a:buChar char="§"/>
            </a:pPr>
            <a:r>
              <a:rPr lang="en-US" sz="2800" b="1" dirty="0" smtClean="0"/>
              <a:t>They have combined properties of glass, </a:t>
            </a:r>
            <a:r>
              <a:rPr lang="en-US" sz="2800" b="1" dirty="0" err="1" smtClean="0"/>
              <a:t>fibre</a:t>
            </a:r>
            <a:r>
              <a:rPr lang="en-US" sz="2800" b="1" dirty="0" smtClean="0"/>
              <a:t> and plastics.</a:t>
            </a:r>
          </a:p>
          <a:p>
            <a:pPr algn="ctr">
              <a:buNone/>
            </a:pPr>
            <a:r>
              <a:rPr lang="en-US" sz="2800" b="1" dirty="0" smtClean="0"/>
              <a:t>Examples</a:t>
            </a:r>
          </a:p>
          <a:p>
            <a:pPr>
              <a:buFont typeface="Wingdings" pitchFamily="2" charset="2"/>
              <a:buChar char="§"/>
            </a:pPr>
            <a:r>
              <a:rPr lang="en-US" sz="2800" b="1" dirty="0" smtClean="0"/>
              <a:t> Glass Reinforced Plastic (GRP)</a:t>
            </a:r>
          </a:p>
          <a:p>
            <a:pPr>
              <a:buFont typeface="Wingdings" pitchFamily="2" charset="2"/>
              <a:buChar char="§"/>
            </a:pPr>
            <a:r>
              <a:rPr lang="en-US" sz="2800" b="1" dirty="0" smtClean="0"/>
              <a:t> wide range of engineering materials</a:t>
            </a:r>
          </a:p>
          <a:p>
            <a:pPr>
              <a:buFont typeface="Wingdings" pitchFamily="2" charset="2"/>
              <a:buChar char="§"/>
            </a:pPr>
            <a:endParaRPr lang="en-US" sz="2800" b="1" dirty="0" smtClean="0"/>
          </a:p>
          <a:p>
            <a:pPr algn="just">
              <a:buNone/>
            </a:pPr>
            <a:endParaRPr lang="en-US" sz="4000" b="1" dirty="0">
              <a:solidFill>
                <a:srgbClr val="00B050"/>
              </a:solidFill>
            </a:endParaRPr>
          </a:p>
        </p:txBody>
      </p:sp>
      <p:sp>
        <p:nvSpPr>
          <p:cNvPr id="18434" name="AutoShape 2" descr="https://upload.wikimedia.org/wikipedia/commons/1/13/Composite_3d.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https://upload.wikimedia.org/wikipedia/commons/1/13/Composite_3d.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8" name="AutoShape 6" descr="https://upload.wikimedia.org/wikipedia/commons/thumb/1/13/Composite_3d.png/220px-Composite_3d.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Right Arrow 6"/>
          <p:cNvSpPr/>
          <p:nvPr/>
        </p:nvSpPr>
        <p:spPr>
          <a:xfrm>
            <a:off x="1295400" y="3581400"/>
            <a:ext cx="3048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Composite Material Images</a:t>
            </a:r>
            <a:endParaRPr lang="en-US" dirty="0"/>
          </a:p>
        </p:txBody>
      </p:sp>
      <p:pic>
        <p:nvPicPr>
          <p:cNvPr id="4" name="Picture 2" descr="http://www.graco.com/content/dam/graco/corporate/images/Industries/composite.tif.imagep.0.0.659.500.png"/>
          <p:cNvPicPr>
            <a:picLocks noGrp="1" noChangeAspect="1" noChangeArrowheads="1"/>
          </p:cNvPicPr>
          <p:nvPr>
            <p:ph idx="1"/>
          </p:nvPr>
        </p:nvPicPr>
        <p:blipFill>
          <a:blip r:embed="rId2" cstate="print"/>
          <a:srcRect/>
          <a:stretch>
            <a:fillRect/>
          </a:stretch>
        </p:blipFill>
        <p:spPr bwMode="auto">
          <a:xfrm>
            <a:off x="1" y="1219201"/>
            <a:ext cx="2209799" cy="2057400"/>
          </a:xfrm>
          <a:prstGeom prst="rect">
            <a:avLst/>
          </a:prstGeom>
          <a:noFill/>
        </p:spPr>
      </p:pic>
      <p:pic>
        <p:nvPicPr>
          <p:cNvPr id="20482" name="Picture 2" descr="http://www.neuform-composites.de/_pix/home-composites.jpg"/>
          <p:cNvPicPr>
            <a:picLocks noChangeAspect="1" noChangeArrowheads="1"/>
          </p:cNvPicPr>
          <p:nvPr/>
        </p:nvPicPr>
        <p:blipFill>
          <a:blip r:embed="rId3"/>
          <a:srcRect/>
          <a:stretch>
            <a:fillRect/>
          </a:stretch>
        </p:blipFill>
        <p:spPr bwMode="auto">
          <a:xfrm>
            <a:off x="2362200" y="1295400"/>
            <a:ext cx="2438400" cy="1981200"/>
          </a:xfrm>
          <a:prstGeom prst="rect">
            <a:avLst/>
          </a:prstGeom>
          <a:noFill/>
        </p:spPr>
      </p:pic>
      <p:pic>
        <p:nvPicPr>
          <p:cNvPr id="20484" name="Picture 4" descr="http://www.engelglobal.com/fileadmin/_processed_/csm_4_HP-RTM_368a554cc5.jpg"/>
          <p:cNvPicPr>
            <a:picLocks noChangeAspect="1" noChangeArrowheads="1"/>
          </p:cNvPicPr>
          <p:nvPr/>
        </p:nvPicPr>
        <p:blipFill>
          <a:blip r:embed="rId4"/>
          <a:srcRect/>
          <a:stretch>
            <a:fillRect/>
          </a:stretch>
        </p:blipFill>
        <p:spPr bwMode="auto">
          <a:xfrm>
            <a:off x="4953000" y="1219200"/>
            <a:ext cx="3886200" cy="2423821"/>
          </a:xfrm>
          <a:prstGeom prst="rect">
            <a:avLst/>
          </a:prstGeom>
          <a:noFill/>
        </p:spPr>
      </p:pic>
      <p:sp>
        <p:nvSpPr>
          <p:cNvPr id="20486" name="AutoShape 6" descr="https://encrypted-tbn2.gstatic.com/images?q=tbn:ANd9GcQwVKLuA1L-IL4-R-8yvMIHwFK_VgdFPq8bfko11OR1DVsrqu_W3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8" name="Picture 8" descr="http://d2n4wb9orp1vta.cloudfront.net/resources/images/cdn/cms/1113HPC_Ceramic_Matech_SiNC%20fiberCVISiC%20matrix.jpg"/>
          <p:cNvPicPr>
            <a:picLocks noChangeAspect="1" noChangeArrowheads="1"/>
          </p:cNvPicPr>
          <p:nvPr/>
        </p:nvPicPr>
        <p:blipFill>
          <a:blip r:embed="rId5"/>
          <a:srcRect/>
          <a:stretch>
            <a:fillRect/>
          </a:stretch>
        </p:blipFill>
        <p:spPr bwMode="auto">
          <a:xfrm>
            <a:off x="0" y="3878578"/>
            <a:ext cx="2362200" cy="2979421"/>
          </a:xfrm>
          <a:prstGeom prst="rect">
            <a:avLst/>
          </a:prstGeom>
          <a:noFill/>
        </p:spPr>
      </p:pic>
      <p:sp>
        <p:nvSpPr>
          <p:cNvPr id="20490" name="AutoShape 10" descr="https://encrypted-tbn2.gstatic.com/images?q=tbn:ANd9GcQehJTaQ8JwVfN2ZoTUth-TISyAyj4DUEhWmoHWSCHuqlQgDQY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92" name="Picture 12" descr="http://www.carbonceramicbrakes.com/en/PublishingImages/pagination/image/Material_Carbon-Ceramic.png"/>
          <p:cNvPicPr>
            <a:picLocks noChangeAspect="1" noChangeArrowheads="1"/>
          </p:cNvPicPr>
          <p:nvPr/>
        </p:nvPicPr>
        <p:blipFill>
          <a:blip r:embed="rId6"/>
          <a:srcRect/>
          <a:stretch>
            <a:fillRect/>
          </a:stretch>
        </p:blipFill>
        <p:spPr bwMode="auto">
          <a:xfrm>
            <a:off x="2362200" y="3733800"/>
            <a:ext cx="2428875" cy="1524001"/>
          </a:xfrm>
          <a:prstGeom prst="rect">
            <a:avLst/>
          </a:prstGeom>
          <a:noFill/>
        </p:spPr>
      </p:pic>
      <p:sp>
        <p:nvSpPr>
          <p:cNvPr id="20494" name="AutoShape 14" descr="https://encrypted-tbn2.gstatic.com/images?q=tbn:ANd9GcT5yeODYMfW5KjFXsdpNImfNnPu4nY-arECTBGaxdalAB727Au0c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96" name="Picture 16" descr="http://cdn3.volusion.com/busx5.3dpcm/v/vspfiles/photos/puig%20hug%20R6%2003-05%20blu-2.jpg"/>
          <p:cNvPicPr>
            <a:picLocks noChangeAspect="1" noChangeArrowheads="1"/>
          </p:cNvPicPr>
          <p:nvPr/>
        </p:nvPicPr>
        <p:blipFill>
          <a:blip r:embed="rId7"/>
          <a:srcRect/>
          <a:stretch>
            <a:fillRect/>
          </a:stretch>
        </p:blipFill>
        <p:spPr bwMode="auto">
          <a:xfrm>
            <a:off x="2590800" y="5200650"/>
            <a:ext cx="2209800" cy="1657350"/>
          </a:xfrm>
          <a:prstGeom prst="rect">
            <a:avLst/>
          </a:prstGeom>
          <a:noFill/>
        </p:spPr>
      </p:pic>
      <p:pic>
        <p:nvPicPr>
          <p:cNvPr id="20498" name="Picture 18" descr="http://advancedcomposites.com/images/Advanced-Composites-Inc-compression-molded-carbon-fiber-composite-springs-for-prosthetic-knee-systems-are-made-in-Salt-Lake-City-Utah-USA.jpg"/>
          <p:cNvPicPr>
            <a:picLocks noChangeAspect="1" noChangeArrowheads="1"/>
          </p:cNvPicPr>
          <p:nvPr/>
        </p:nvPicPr>
        <p:blipFill>
          <a:blip r:embed="rId8"/>
          <a:srcRect/>
          <a:stretch>
            <a:fillRect/>
          </a:stretch>
        </p:blipFill>
        <p:spPr bwMode="auto">
          <a:xfrm>
            <a:off x="5365230" y="3952875"/>
            <a:ext cx="3778770" cy="1152525"/>
          </a:xfrm>
          <a:prstGeom prst="rect">
            <a:avLst/>
          </a:prstGeom>
          <a:noFill/>
        </p:spPr>
      </p:pic>
      <p:pic>
        <p:nvPicPr>
          <p:cNvPr id="20500" name="Picture 20" descr="http://www.globalspec.com/ImageRepository/LearnMore/20134/RX11C-hurwitz1-f191e0d621d7a0410d90c22a33e665f72c.png"/>
          <p:cNvPicPr>
            <a:picLocks noChangeAspect="1" noChangeArrowheads="1"/>
          </p:cNvPicPr>
          <p:nvPr/>
        </p:nvPicPr>
        <p:blipFill>
          <a:blip r:embed="rId9"/>
          <a:srcRect/>
          <a:stretch>
            <a:fillRect/>
          </a:stretch>
        </p:blipFill>
        <p:spPr bwMode="auto">
          <a:xfrm>
            <a:off x="5410200" y="5334000"/>
            <a:ext cx="3733800" cy="1524000"/>
          </a:xfrm>
          <a:prstGeom prst="rect">
            <a:avLst/>
          </a:prstGeom>
          <a:noFill/>
        </p:spPr>
      </p:pic>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Nanocrystalline Material</a:t>
            </a:r>
            <a:endParaRPr lang="en-US" dirty="0">
              <a:solidFill>
                <a:srgbClr val="FF0000"/>
              </a:solidFill>
            </a:endParaRPr>
          </a:p>
        </p:txBody>
      </p:sp>
      <p:sp>
        <p:nvSpPr>
          <p:cNvPr id="3" name="Content Placeholder 2"/>
          <p:cNvSpPr>
            <a:spLocks noGrp="1"/>
          </p:cNvSpPr>
          <p:nvPr>
            <p:ph idx="1"/>
          </p:nvPr>
        </p:nvSpPr>
        <p:spPr>
          <a:xfrm>
            <a:off x="228600" y="990600"/>
            <a:ext cx="8534400" cy="5715000"/>
          </a:xfrm>
        </p:spPr>
        <p:txBody>
          <a:bodyPr>
            <a:normAutofit lnSpcReduction="10000"/>
          </a:bodyPr>
          <a:lstStyle/>
          <a:p>
            <a:pPr algn="just">
              <a:buNone/>
            </a:pPr>
            <a:r>
              <a:rPr lang="en-US" sz="2400" dirty="0" smtClean="0">
                <a:solidFill>
                  <a:srgbClr val="7030A0"/>
                </a:solidFill>
              </a:rPr>
              <a:t>A </a:t>
            </a:r>
            <a:r>
              <a:rPr lang="en-US" sz="2400" b="1" dirty="0" err="1" smtClean="0">
                <a:solidFill>
                  <a:srgbClr val="7030A0"/>
                </a:solidFill>
              </a:rPr>
              <a:t>nanocrystalline</a:t>
            </a:r>
            <a:r>
              <a:rPr lang="en-US" sz="2400" dirty="0" smtClean="0">
                <a:solidFill>
                  <a:srgbClr val="7030A0"/>
                </a:solidFill>
              </a:rPr>
              <a:t> (NC)material is a </a:t>
            </a:r>
            <a:r>
              <a:rPr lang="en-US" sz="2400" dirty="0" smtClean="0">
                <a:solidFill>
                  <a:srgbClr val="7030A0"/>
                </a:solidFill>
                <a:hlinkClick r:id="rId2" tooltip="Polycrystalline"/>
              </a:rPr>
              <a:t>polycrystalline</a:t>
            </a:r>
            <a:r>
              <a:rPr lang="en-US" sz="2400" dirty="0" smtClean="0">
                <a:solidFill>
                  <a:srgbClr val="7030A0"/>
                </a:solidFill>
              </a:rPr>
              <a:t> material with a </a:t>
            </a:r>
            <a:r>
              <a:rPr lang="en-US" sz="2400" dirty="0" smtClean="0">
                <a:solidFill>
                  <a:srgbClr val="7030A0"/>
                </a:solidFill>
                <a:hlinkClick r:id="rId3" tooltip="Crystallite"/>
              </a:rPr>
              <a:t>crystallite</a:t>
            </a:r>
            <a:r>
              <a:rPr lang="en-US" sz="2400" dirty="0" smtClean="0">
                <a:solidFill>
                  <a:srgbClr val="7030A0"/>
                </a:solidFill>
              </a:rPr>
              <a:t> size of only a few </a:t>
            </a:r>
            <a:r>
              <a:rPr lang="en-US" sz="2400" dirty="0" smtClean="0">
                <a:solidFill>
                  <a:srgbClr val="7030A0"/>
                </a:solidFill>
                <a:hlinkClick r:id="rId4" tooltip="Nanometer"/>
              </a:rPr>
              <a:t>nanometers</a:t>
            </a:r>
            <a:r>
              <a:rPr lang="en-US" sz="2800" dirty="0" smtClean="0">
                <a:solidFill>
                  <a:srgbClr val="7030A0"/>
                </a:solidFill>
              </a:rPr>
              <a:t>.</a:t>
            </a:r>
          </a:p>
          <a:p>
            <a:pPr algn="just"/>
            <a:r>
              <a:rPr lang="en-US" sz="2800" dirty="0" smtClean="0">
                <a:solidFill>
                  <a:srgbClr val="7030A0"/>
                </a:solidFill>
              </a:rPr>
              <a:t> The reduction in the size of the grains held the big impact on bulk properties of those materials.</a:t>
            </a:r>
          </a:p>
          <a:p>
            <a:pPr algn="just"/>
            <a:r>
              <a:rPr lang="en-US" sz="2800" dirty="0" smtClean="0">
                <a:solidFill>
                  <a:srgbClr val="7030A0"/>
                </a:solidFill>
              </a:rPr>
              <a:t> When grain size reduces to </a:t>
            </a:r>
            <a:r>
              <a:rPr lang="en-US" sz="2800" dirty="0" err="1" smtClean="0">
                <a:solidFill>
                  <a:srgbClr val="7030A0"/>
                </a:solidFill>
              </a:rPr>
              <a:t>nanoscale</a:t>
            </a:r>
            <a:r>
              <a:rPr lang="en-US" sz="2800" dirty="0" smtClean="0">
                <a:solidFill>
                  <a:srgbClr val="7030A0"/>
                </a:solidFill>
              </a:rPr>
              <a:t> then the materials becomes stronger and hard</a:t>
            </a:r>
          </a:p>
          <a:p>
            <a:pPr algn="just"/>
            <a:r>
              <a:rPr lang="en-US" sz="2800" dirty="0" smtClean="0">
                <a:solidFill>
                  <a:srgbClr val="7030A0"/>
                </a:solidFill>
              </a:rPr>
              <a:t> The </a:t>
            </a:r>
            <a:r>
              <a:rPr lang="en-US" sz="2800" dirty="0" err="1" smtClean="0">
                <a:solidFill>
                  <a:srgbClr val="7030A0"/>
                </a:solidFill>
              </a:rPr>
              <a:t>nanocrystalline</a:t>
            </a:r>
            <a:r>
              <a:rPr lang="en-US" sz="2800" dirty="0" smtClean="0">
                <a:solidFill>
                  <a:srgbClr val="7030A0"/>
                </a:solidFill>
              </a:rPr>
              <a:t> metals, semiconductors, ceramics and other materials can be made by variety of techniques.</a:t>
            </a:r>
          </a:p>
          <a:p>
            <a:pPr algn="ctr">
              <a:buNone/>
            </a:pPr>
            <a:r>
              <a:rPr lang="en-US" sz="2800" dirty="0" smtClean="0">
                <a:solidFill>
                  <a:srgbClr val="FF0000"/>
                </a:solidFill>
              </a:rPr>
              <a:t>Examples</a:t>
            </a:r>
          </a:p>
          <a:p>
            <a:pPr>
              <a:buFont typeface="Wingdings" pitchFamily="2" charset="2"/>
              <a:buChar char="§"/>
            </a:pPr>
            <a:r>
              <a:rPr lang="en-US" sz="2800" dirty="0" err="1" smtClean="0">
                <a:solidFill>
                  <a:srgbClr val="7030A0"/>
                </a:solidFill>
              </a:rPr>
              <a:t>Nanosolar</a:t>
            </a:r>
            <a:endParaRPr lang="en-US" sz="2800" dirty="0" smtClean="0">
              <a:solidFill>
                <a:srgbClr val="7030A0"/>
              </a:solidFill>
            </a:endParaRPr>
          </a:p>
          <a:p>
            <a:pPr>
              <a:buFont typeface="Wingdings" pitchFamily="2" charset="2"/>
              <a:buChar char="§"/>
            </a:pPr>
            <a:r>
              <a:rPr lang="en-US" sz="2800" dirty="0" smtClean="0">
                <a:solidFill>
                  <a:srgbClr val="7030A0"/>
                </a:solidFill>
              </a:rPr>
              <a:t> </a:t>
            </a:r>
            <a:r>
              <a:rPr lang="en-US" sz="2800" dirty="0" err="1" smtClean="0">
                <a:solidFill>
                  <a:srgbClr val="7030A0"/>
                </a:solidFill>
              </a:rPr>
              <a:t>Zeolites</a:t>
            </a:r>
            <a:endParaRPr lang="en-US" sz="2800" dirty="0" smtClean="0">
              <a:solidFill>
                <a:srgbClr val="7030A0"/>
              </a:solidFill>
            </a:endParaRPr>
          </a:p>
          <a:p>
            <a:pPr>
              <a:buFont typeface="Wingdings" pitchFamily="2" charset="2"/>
              <a:buChar char="§"/>
            </a:pPr>
            <a:r>
              <a:rPr lang="en-US" sz="2800" dirty="0" smtClean="0">
                <a:solidFill>
                  <a:srgbClr val="7030A0"/>
                </a:solidFill>
              </a:rPr>
              <a:t> </a:t>
            </a:r>
            <a:r>
              <a:rPr lang="en-US" sz="2800" dirty="0" err="1" smtClean="0">
                <a:solidFill>
                  <a:srgbClr val="7030A0"/>
                </a:solidFill>
              </a:rPr>
              <a:t>Nano</a:t>
            </a:r>
            <a:r>
              <a:rPr lang="en-US" sz="2800" dirty="0" smtClean="0">
                <a:solidFill>
                  <a:srgbClr val="7030A0"/>
                </a:solidFill>
              </a:rPr>
              <a:t> carbon tubes</a:t>
            </a:r>
          </a:p>
          <a:p>
            <a:pPr algn="just">
              <a:buNone/>
            </a:pPr>
            <a:endParaRPr lang="en-US" sz="2800" dirty="0">
              <a:solidFill>
                <a:srgbClr val="7030A0"/>
              </a:solidFill>
            </a:endParaRP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Nanocryatalline</a:t>
            </a:r>
            <a:r>
              <a:rPr lang="en-US" dirty="0" smtClean="0">
                <a:solidFill>
                  <a:srgbClr val="FF0000"/>
                </a:solidFill>
              </a:rPr>
              <a:t> Material Images</a:t>
            </a:r>
            <a:endParaRPr lang="en-US" dirty="0">
              <a:solidFill>
                <a:srgbClr val="FF0000"/>
              </a:solidFill>
            </a:endParaRPr>
          </a:p>
        </p:txBody>
      </p:sp>
      <p:sp>
        <p:nvSpPr>
          <p:cNvPr id="21506" name="AutoShape 2" descr="https://encrypted-tbn2.gstatic.com/images?q=tbn:ANd9GcQxxoQlRcutZG2xz8ZsWSBCwT_c67aK9RyLJ0EPzllKshN4H0Sdj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08" name="AutoShape 4"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10" name="AutoShape 6" descr="https://dcwww.fysik.dtu.dk/~schiotz/papers/risoesymp/html/img4.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2" name="Picture 8" descr="http://jolisfukyu.tokai-sc.jaea.go.jp/fukyu/tayu/ACT02E/img/06img/06_05.jpg"/>
          <p:cNvPicPr>
            <a:picLocks noChangeAspect="1" noChangeArrowheads="1"/>
          </p:cNvPicPr>
          <p:nvPr/>
        </p:nvPicPr>
        <p:blipFill>
          <a:blip r:embed="rId2"/>
          <a:srcRect/>
          <a:stretch>
            <a:fillRect/>
          </a:stretch>
        </p:blipFill>
        <p:spPr bwMode="auto">
          <a:xfrm>
            <a:off x="0" y="1219200"/>
            <a:ext cx="3810000" cy="2943225"/>
          </a:xfrm>
          <a:prstGeom prst="rect">
            <a:avLst/>
          </a:prstGeom>
          <a:noFill/>
        </p:spPr>
      </p:pic>
      <p:sp>
        <p:nvSpPr>
          <p:cNvPr id="21514" name="AutoShape 10" descr="https://encrypted-tbn0.gstatic.com/images?q=tbn:ANd9GcTRbSzDdLHdKhjH4Bk1EaquP7Bo-P9O-by2QfCBJMeiSyAQGJ9D"/>
          <p:cNvSpPr>
            <a:spLocks noGrp="1" noChangeAspect="1" noChangeArrowheads="1"/>
          </p:cNvSpPr>
          <p:nvPr>
            <p:ph idx="1"/>
          </p:nvPr>
        </p:nvSpPr>
        <p:spPr bwMode="auto">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1516" name="AutoShape 12" descr="https://encrypted-tbn0.gstatic.com/images?q=tbn:ANd9GcTRbSzDdLHdKhjH4Bk1EaquP7Bo-P9O-by2QfCBJMeiSyAQGJ9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8" name="Picture 14" descr="Flowers, Bundles and Mesh  by Xiaohua Ji"/>
          <p:cNvPicPr>
            <a:picLocks noChangeAspect="1" noChangeArrowheads="1"/>
          </p:cNvPicPr>
          <p:nvPr/>
        </p:nvPicPr>
        <p:blipFill>
          <a:blip r:embed="rId3"/>
          <a:srcRect/>
          <a:stretch>
            <a:fillRect/>
          </a:stretch>
        </p:blipFill>
        <p:spPr bwMode="auto">
          <a:xfrm>
            <a:off x="1" y="4267200"/>
            <a:ext cx="4038599" cy="2590799"/>
          </a:xfrm>
          <a:prstGeom prst="rect">
            <a:avLst/>
          </a:prstGeom>
          <a:noFill/>
        </p:spPr>
      </p:pic>
      <p:pic>
        <p:nvPicPr>
          <p:cNvPr id="21520" name="Picture 16" descr="http://chemgroups.northwestern.edu/odom/images/toc_000.jpg"/>
          <p:cNvPicPr>
            <a:picLocks noChangeAspect="1" noChangeArrowheads="1"/>
          </p:cNvPicPr>
          <p:nvPr/>
        </p:nvPicPr>
        <p:blipFill>
          <a:blip r:embed="rId4"/>
          <a:srcRect/>
          <a:stretch>
            <a:fillRect/>
          </a:stretch>
        </p:blipFill>
        <p:spPr bwMode="auto">
          <a:xfrm>
            <a:off x="3962400" y="1371600"/>
            <a:ext cx="1714500" cy="2743200"/>
          </a:xfrm>
          <a:prstGeom prst="rect">
            <a:avLst/>
          </a:prstGeom>
          <a:noFill/>
        </p:spPr>
      </p:pic>
      <p:pic>
        <p:nvPicPr>
          <p:cNvPr id="21522" name="Picture 18" descr="http://chemgroups.northwestern.edu/odom/images/clip_image002_000.jpg"/>
          <p:cNvPicPr>
            <a:picLocks noChangeAspect="1" noChangeArrowheads="1"/>
          </p:cNvPicPr>
          <p:nvPr/>
        </p:nvPicPr>
        <p:blipFill>
          <a:blip r:embed="rId5"/>
          <a:srcRect/>
          <a:stretch>
            <a:fillRect/>
          </a:stretch>
        </p:blipFill>
        <p:spPr bwMode="auto">
          <a:xfrm>
            <a:off x="6096000" y="4495800"/>
            <a:ext cx="3048000" cy="2362200"/>
          </a:xfrm>
          <a:prstGeom prst="rect">
            <a:avLst/>
          </a:prstGeom>
          <a:noFill/>
        </p:spPr>
      </p:pic>
      <p:pic>
        <p:nvPicPr>
          <p:cNvPr id="21524" name="Picture 20" descr="http://www.mhw-intl.com/wp-content/uploads/2011/10/magnetec3.jpg"/>
          <p:cNvPicPr>
            <a:picLocks noChangeAspect="1" noChangeArrowheads="1"/>
          </p:cNvPicPr>
          <p:nvPr/>
        </p:nvPicPr>
        <p:blipFill>
          <a:blip r:embed="rId6"/>
          <a:srcRect/>
          <a:stretch>
            <a:fillRect/>
          </a:stretch>
        </p:blipFill>
        <p:spPr bwMode="auto">
          <a:xfrm>
            <a:off x="5703328" y="1371600"/>
            <a:ext cx="3440672" cy="2819399"/>
          </a:xfrm>
          <a:prstGeom prst="rect">
            <a:avLst/>
          </a:prstGeom>
          <a:noFill/>
        </p:spPr>
      </p:pic>
      <p:pic>
        <p:nvPicPr>
          <p:cNvPr id="21526" name="Picture 22" descr="http://www.nanowerk.com/products/images/id11.jpg"/>
          <p:cNvPicPr>
            <a:picLocks noChangeAspect="1" noChangeArrowheads="1"/>
          </p:cNvPicPr>
          <p:nvPr/>
        </p:nvPicPr>
        <p:blipFill>
          <a:blip r:embed="rId7"/>
          <a:srcRect/>
          <a:stretch>
            <a:fillRect/>
          </a:stretch>
        </p:blipFill>
        <p:spPr bwMode="auto">
          <a:xfrm>
            <a:off x="4114800" y="4419600"/>
            <a:ext cx="1828800" cy="2438400"/>
          </a:xfrm>
          <a:prstGeom prst="rect">
            <a:avLst/>
          </a:prstGeom>
          <a:noFill/>
        </p:spPr>
      </p:pic>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Nonlinear Materials</a:t>
            </a:r>
            <a:endParaRPr lang="en-US" b="1" dirty="0">
              <a:solidFill>
                <a:srgbClr val="FF0000"/>
              </a:solidFill>
            </a:endParaRPr>
          </a:p>
        </p:txBody>
      </p:sp>
      <p:sp>
        <p:nvSpPr>
          <p:cNvPr id="3" name="Content Placeholder 2"/>
          <p:cNvSpPr>
            <a:spLocks noGrp="1"/>
          </p:cNvSpPr>
          <p:nvPr>
            <p:ph idx="1"/>
          </p:nvPr>
        </p:nvSpPr>
        <p:spPr>
          <a:xfrm>
            <a:off x="228600" y="990600"/>
            <a:ext cx="8763000" cy="5715000"/>
          </a:xfrm>
        </p:spPr>
        <p:txBody>
          <a:bodyPr>
            <a:normAutofit lnSpcReduction="10000"/>
          </a:bodyPr>
          <a:lstStyle/>
          <a:p>
            <a:pPr algn="just">
              <a:buNone/>
            </a:pPr>
            <a:r>
              <a:rPr lang="en-US" sz="2800" dirty="0" smtClean="0">
                <a:solidFill>
                  <a:srgbClr val="7030A0"/>
                </a:solidFill>
              </a:rPr>
              <a:t>A </a:t>
            </a:r>
            <a:r>
              <a:rPr lang="en-US" sz="2800" b="1" dirty="0" smtClean="0">
                <a:solidFill>
                  <a:srgbClr val="7030A0"/>
                </a:solidFill>
              </a:rPr>
              <a:t>nonlinear </a:t>
            </a:r>
            <a:r>
              <a:rPr lang="en-US" sz="2800" b="1" dirty="0" err="1" smtClean="0">
                <a:solidFill>
                  <a:srgbClr val="7030A0"/>
                </a:solidFill>
              </a:rPr>
              <a:t>metamaterial</a:t>
            </a:r>
            <a:r>
              <a:rPr lang="en-US" sz="2800" dirty="0" smtClean="0">
                <a:solidFill>
                  <a:srgbClr val="7030A0"/>
                </a:solidFill>
              </a:rPr>
              <a:t> is an artificially constructed material that can exhibit properties not found in nature.</a:t>
            </a:r>
          </a:p>
          <a:p>
            <a:pPr algn="just"/>
            <a:r>
              <a:rPr lang="en-US" sz="2800" dirty="0" smtClean="0">
                <a:solidFill>
                  <a:srgbClr val="7030A0"/>
                </a:solidFill>
              </a:rPr>
              <a:t> The intensity and frequency of light coming out of the materials is not directly related to the intensity and frequency of incident light due to non linearity. The materials exhibiting this behavior are known as non linear materials.</a:t>
            </a:r>
          </a:p>
          <a:p>
            <a:pPr algn="just"/>
            <a:r>
              <a:rPr lang="en-US" sz="2800" dirty="0" smtClean="0">
                <a:solidFill>
                  <a:srgbClr val="7030A0"/>
                </a:solidFill>
              </a:rPr>
              <a:t> The technological applications of these materials are quite important in the field of electronics and communications.</a:t>
            </a:r>
          </a:p>
          <a:p>
            <a:pPr algn="ctr">
              <a:buNone/>
            </a:pPr>
            <a:r>
              <a:rPr lang="en-US" sz="2800" dirty="0" smtClean="0">
                <a:solidFill>
                  <a:srgbClr val="FF0000"/>
                </a:solidFill>
              </a:rPr>
              <a:t>Examples</a:t>
            </a:r>
          </a:p>
          <a:p>
            <a:pPr>
              <a:buNone/>
            </a:pPr>
            <a:r>
              <a:rPr lang="en-US" sz="2800" dirty="0" smtClean="0">
                <a:solidFill>
                  <a:srgbClr val="FF0000"/>
                </a:solidFill>
              </a:rPr>
              <a:t>Bismuth, Germanium, Cadmium, Zinc Telluride, Gallium(II) </a:t>
            </a:r>
            <a:r>
              <a:rPr lang="en-US" sz="2800" dirty="0" err="1" smtClean="0">
                <a:solidFill>
                  <a:srgbClr val="FF0000"/>
                </a:solidFill>
              </a:rPr>
              <a:t>Selenide</a:t>
            </a:r>
            <a:r>
              <a:rPr lang="en-US" sz="2800" dirty="0" smtClean="0">
                <a:solidFill>
                  <a:srgbClr val="FF0000"/>
                </a:solidFill>
              </a:rPr>
              <a:t>, Lithium </a:t>
            </a:r>
            <a:r>
              <a:rPr lang="en-US" sz="2800" dirty="0" err="1" smtClean="0">
                <a:solidFill>
                  <a:srgbClr val="FF0000"/>
                </a:solidFill>
              </a:rPr>
              <a:t>Niobate</a:t>
            </a:r>
            <a:r>
              <a:rPr lang="en-US" sz="2800" dirty="0" smtClean="0">
                <a:solidFill>
                  <a:srgbClr val="FF0000"/>
                </a:solidFill>
              </a:rPr>
              <a:t>, Yttrium Iron, Garnet etc. </a:t>
            </a:r>
          </a:p>
          <a:p>
            <a:pPr algn="just"/>
            <a:endParaRPr lang="en-US" sz="2800" dirty="0" smtClean="0">
              <a:solidFill>
                <a:srgbClr val="7030A0"/>
              </a:solidFill>
            </a:endParaRPr>
          </a:p>
          <a:p>
            <a:pPr algn="just"/>
            <a:endParaRPr lang="en-US" sz="3600" dirty="0">
              <a:solidFill>
                <a:srgbClr val="7030A0"/>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Nonlinear Material Images</a:t>
            </a:r>
            <a:endParaRPr lang="en-US" dirty="0"/>
          </a:p>
        </p:txBody>
      </p:sp>
      <p:sp>
        <p:nvSpPr>
          <p:cNvPr id="3" name="Content Placeholder 2"/>
          <p:cNvSpPr>
            <a:spLocks noGrp="1"/>
          </p:cNvSpPr>
          <p:nvPr>
            <p:ph idx="1"/>
          </p:nvPr>
        </p:nvSpPr>
        <p:spPr/>
        <p:txBody>
          <a:bodyPr/>
          <a:lstStyle/>
          <a:p>
            <a:pPr>
              <a:buNone/>
            </a:pPr>
            <a:endParaRPr lang="en-US" dirty="0"/>
          </a:p>
        </p:txBody>
      </p:sp>
      <p:sp>
        <p:nvSpPr>
          <p:cNvPr id="24578" name="AutoShape 2" descr="https://encrypted-tbn2.gstatic.com/images?q=tbn:ANd9GcRY0C9H2FC-CsDi8-K5_t4bOp6_a_mGhHfrQMZU3GfnH8wrmn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0" name="Picture 4" descr="http://www.up.ac.za/media/shared/Legacy/sitefiles/image/48/2050/radiation_materials.png"/>
          <p:cNvPicPr>
            <a:picLocks noChangeAspect="1" noChangeArrowheads="1"/>
          </p:cNvPicPr>
          <p:nvPr/>
        </p:nvPicPr>
        <p:blipFill>
          <a:blip r:embed="rId2"/>
          <a:srcRect/>
          <a:stretch>
            <a:fillRect/>
          </a:stretch>
        </p:blipFill>
        <p:spPr bwMode="auto">
          <a:xfrm>
            <a:off x="0" y="1219200"/>
            <a:ext cx="4114800" cy="2657476"/>
          </a:xfrm>
          <a:prstGeom prst="rect">
            <a:avLst/>
          </a:prstGeom>
          <a:noFill/>
        </p:spPr>
      </p:pic>
      <p:pic>
        <p:nvPicPr>
          <p:cNvPr id="24582" name="Picture 6" descr="http://www.kmlabs.com/sites/default/files/styles/commercial_product_details_image/public/3HG%20pic%20for%20detail%20page.png?itok=STl2ydAQ"/>
          <p:cNvPicPr>
            <a:picLocks noChangeAspect="1" noChangeArrowheads="1"/>
          </p:cNvPicPr>
          <p:nvPr/>
        </p:nvPicPr>
        <p:blipFill>
          <a:blip r:embed="rId3"/>
          <a:srcRect/>
          <a:stretch>
            <a:fillRect/>
          </a:stretch>
        </p:blipFill>
        <p:spPr bwMode="auto">
          <a:xfrm>
            <a:off x="4343400" y="1371600"/>
            <a:ext cx="4476750" cy="2295526"/>
          </a:xfrm>
          <a:prstGeom prst="rect">
            <a:avLst/>
          </a:prstGeom>
          <a:noFill/>
        </p:spPr>
      </p:pic>
      <p:pic>
        <p:nvPicPr>
          <p:cNvPr id="24584" name="Picture 8" descr="http://www.ifsc.usp.br/~fotonica/research/shg-crystal-p.jpg"/>
          <p:cNvPicPr>
            <a:picLocks noChangeAspect="1" noChangeArrowheads="1"/>
          </p:cNvPicPr>
          <p:nvPr/>
        </p:nvPicPr>
        <p:blipFill>
          <a:blip r:embed="rId4"/>
          <a:srcRect/>
          <a:stretch>
            <a:fillRect/>
          </a:stretch>
        </p:blipFill>
        <p:spPr bwMode="auto">
          <a:xfrm>
            <a:off x="0" y="4267200"/>
            <a:ext cx="3505200" cy="2209800"/>
          </a:xfrm>
          <a:prstGeom prst="rect">
            <a:avLst/>
          </a:prstGeom>
          <a:noFill/>
        </p:spPr>
      </p:pic>
      <p:pic>
        <p:nvPicPr>
          <p:cNvPr id="24586" name="Picture 10" descr="http://www.ifsc.usp.br/~fotonica/research/kdp-p.jpg"/>
          <p:cNvPicPr>
            <a:picLocks noChangeAspect="1" noChangeArrowheads="1"/>
          </p:cNvPicPr>
          <p:nvPr/>
        </p:nvPicPr>
        <p:blipFill>
          <a:blip r:embed="rId5"/>
          <a:srcRect/>
          <a:stretch>
            <a:fillRect/>
          </a:stretch>
        </p:blipFill>
        <p:spPr bwMode="auto">
          <a:xfrm>
            <a:off x="3810000" y="4267200"/>
            <a:ext cx="2857500" cy="2305050"/>
          </a:xfrm>
          <a:prstGeom prst="rect">
            <a:avLst/>
          </a:prstGeom>
          <a:noFill/>
        </p:spPr>
      </p:pic>
      <p:sp>
        <p:nvSpPr>
          <p:cNvPr id="24588" name="AutoShape 12" descr="Image result for nonlinear materials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90" name="Picture 14" descr="http://www.vincentkemlin.website/wp-content/uploads/2015/01/doublage2.png"/>
          <p:cNvPicPr>
            <a:picLocks noChangeAspect="1" noChangeArrowheads="1"/>
          </p:cNvPicPr>
          <p:nvPr/>
        </p:nvPicPr>
        <p:blipFill>
          <a:blip r:embed="rId6"/>
          <a:srcRect/>
          <a:stretch>
            <a:fillRect/>
          </a:stretch>
        </p:blipFill>
        <p:spPr bwMode="auto">
          <a:xfrm>
            <a:off x="6858000" y="4038600"/>
            <a:ext cx="2286000" cy="2819400"/>
          </a:xfrm>
          <a:prstGeom prst="rect">
            <a:avLst/>
          </a:prstGeom>
          <a:noFill/>
        </p:spPr>
      </p:pic>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FF0000"/>
                </a:solidFill>
              </a:rPr>
              <a:t>Biomaterials</a:t>
            </a:r>
            <a:endParaRPr lang="en-US" b="1" dirty="0">
              <a:solidFill>
                <a:srgbClr val="FF0000"/>
              </a:solidFill>
            </a:endParaRPr>
          </a:p>
        </p:txBody>
      </p:sp>
      <p:sp>
        <p:nvSpPr>
          <p:cNvPr id="3" name="Content Placeholder 2"/>
          <p:cNvSpPr>
            <a:spLocks noGrp="1"/>
          </p:cNvSpPr>
          <p:nvPr>
            <p:ph idx="1"/>
          </p:nvPr>
        </p:nvSpPr>
        <p:spPr>
          <a:xfrm>
            <a:off x="228600" y="838200"/>
            <a:ext cx="8686800" cy="5638800"/>
          </a:xfrm>
        </p:spPr>
        <p:txBody>
          <a:bodyPr>
            <a:normAutofit/>
          </a:bodyPr>
          <a:lstStyle/>
          <a:p>
            <a:pPr>
              <a:buNone/>
            </a:pPr>
            <a:r>
              <a:rPr lang="en-US" sz="2800" b="1" dirty="0" smtClean="0">
                <a:solidFill>
                  <a:srgbClr val="7030A0"/>
                </a:solidFill>
              </a:rPr>
              <a:t>A biomaterial is any matter, surface, or construct that interacts with living systems</a:t>
            </a:r>
          </a:p>
          <a:p>
            <a:pPr algn="ctr">
              <a:buNone/>
            </a:pPr>
            <a:r>
              <a:rPr lang="en-US" sz="2800" b="1" dirty="0" smtClean="0">
                <a:solidFill>
                  <a:srgbClr val="7030A0"/>
                </a:solidFill>
              </a:rPr>
              <a:t>or</a:t>
            </a:r>
          </a:p>
          <a:p>
            <a:pPr>
              <a:buNone/>
            </a:pPr>
            <a:r>
              <a:rPr lang="en-US" sz="2800" b="1" dirty="0" smtClean="0">
                <a:solidFill>
                  <a:srgbClr val="7030A0"/>
                </a:solidFill>
              </a:rPr>
              <a:t>The materials that found applications in the field of medicine such as replacements of damaged body parts are known as biomaterials</a:t>
            </a:r>
          </a:p>
          <a:p>
            <a:r>
              <a:rPr lang="en-US" sz="2800" b="1" dirty="0" smtClean="0"/>
              <a:t> The are used in joint replacement, Bone plates, Heart valves, skin repair devices and contact lenses.</a:t>
            </a:r>
          </a:p>
          <a:p>
            <a:pPr algn="ctr">
              <a:buNone/>
            </a:pPr>
            <a:r>
              <a:rPr lang="en-US" sz="2800" b="1" dirty="0" smtClean="0">
                <a:solidFill>
                  <a:srgbClr val="FF0000"/>
                </a:solidFill>
              </a:rPr>
              <a:t>Examples</a:t>
            </a:r>
          </a:p>
          <a:p>
            <a:pPr>
              <a:buNone/>
            </a:pPr>
            <a:r>
              <a:rPr lang="en-US" sz="2800" b="1" dirty="0" smtClean="0"/>
              <a:t>The bioactive glass and glass ceramics with specific compositions will form a firm chemical bond with living tissue and natural bone</a:t>
            </a:r>
            <a:endParaRPr lang="en-US" sz="2800" b="1" dirty="0"/>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Biomaterial Images</a:t>
            </a:r>
            <a:endParaRPr lang="en-US" dirty="0"/>
          </a:p>
        </p:txBody>
      </p:sp>
      <p:sp>
        <p:nvSpPr>
          <p:cNvPr id="3" name="Content Placeholder 2"/>
          <p:cNvSpPr>
            <a:spLocks noGrp="1"/>
          </p:cNvSpPr>
          <p:nvPr>
            <p:ph idx="1"/>
          </p:nvPr>
        </p:nvSpPr>
        <p:spPr/>
        <p:txBody>
          <a:bodyPr/>
          <a:lstStyle/>
          <a:p>
            <a:pPr>
              <a:buNone/>
            </a:pPr>
            <a:endParaRPr lang="en-US" dirty="0"/>
          </a:p>
        </p:txBody>
      </p:sp>
      <p:pic>
        <p:nvPicPr>
          <p:cNvPr id="26626" name="Picture 2" descr="http://www.aston.ac.uk/EasysiteWeb/getresource.axd?AssetID=128571&amp;type=full&amp;servicetype=Inline"/>
          <p:cNvPicPr>
            <a:picLocks noChangeAspect="1" noChangeArrowheads="1"/>
          </p:cNvPicPr>
          <p:nvPr/>
        </p:nvPicPr>
        <p:blipFill>
          <a:blip r:embed="rId2"/>
          <a:srcRect/>
          <a:stretch>
            <a:fillRect/>
          </a:stretch>
        </p:blipFill>
        <p:spPr bwMode="auto">
          <a:xfrm>
            <a:off x="1" y="1219200"/>
            <a:ext cx="2133600" cy="3048000"/>
          </a:xfrm>
          <a:prstGeom prst="rect">
            <a:avLst/>
          </a:prstGeom>
          <a:noFill/>
        </p:spPr>
      </p:pic>
      <p:sp>
        <p:nvSpPr>
          <p:cNvPr id="26628" name="AutoShape 4" descr="https://encrypted-tbn3.gstatic.com/images?q=tbn:ANd9GcQn4HkJ6UH3FOhteCkJ0VpreCmTukCBn_J4XjMKbBE48fkISO6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30" name="Picture 6" descr="http://biomaterials-org.securec7.ezhostingserver.com/week/bio31b.jpg"/>
          <p:cNvPicPr>
            <a:picLocks noChangeAspect="1" noChangeArrowheads="1"/>
          </p:cNvPicPr>
          <p:nvPr/>
        </p:nvPicPr>
        <p:blipFill>
          <a:blip r:embed="rId3"/>
          <a:srcRect/>
          <a:stretch>
            <a:fillRect/>
          </a:stretch>
        </p:blipFill>
        <p:spPr bwMode="auto">
          <a:xfrm>
            <a:off x="2362200" y="1219200"/>
            <a:ext cx="2381250" cy="2209800"/>
          </a:xfrm>
          <a:prstGeom prst="rect">
            <a:avLst/>
          </a:prstGeom>
          <a:noFill/>
        </p:spPr>
      </p:pic>
      <p:pic>
        <p:nvPicPr>
          <p:cNvPr id="26632" name="Picture 8" descr="http://www.signalsblog.ca/wp-content/uploads/2013/08/artificial-trachea.png"/>
          <p:cNvPicPr>
            <a:picLocks noChangeAspect="1" noChangeArrowheads="1"/>
          </p:cNvPicPr>
          <p:nvPr/>
        </p:nvPicPr>
        <p:blipFill>
          <a:blip r:embed="rId4"/>
          <a:srcRect/>
          <a:stretch>
            <a:fillRect/>
          </a:stretch>
        </p:blipFill>
        <p:spPr bwMode="auto">
          <a:xfrm>
            <a:off x="4800600" y="1600200"/>
            <a:ext cx="2514600" cy="1752600"/>
          </a:xfrm>
          <a:prstGeom prst="rect">
            <a:avLst/>
          </a:prstGeom>
          <a:noFill/>
        </p:spPr>
      </p:pic>
      <p:sp>
        <p:nvSpPr>
          <p:cNvPr id="26634" name="AutoShape 10" descr="https://encrypted-tbn1.gstatic.com/images?q=tbn:ANd9GcT-RTzm2dsfiOqyAycyznUZgjyg-yWQXDRTjOyR-5k9T7-ZvRV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36" name="Picture 12" descr="http://www.42technology.com/wp-content/uploads/2011/07/biomaterial-implant-applicator-set.jpg"/>
          <p:cNvPicPr>
            <a:picLocks noChangeAspect="1" noChangeArrowheads="1"/>
          </p:cNvPicPr>
          <p:nvPr/>
        </p:nvPicPr>
        <p:blipFill>
          <a:blip r:embed="rId5"/>
          <a:srcRect/>
          <a:stretch>
            <a:fillRect/>
          </a:stretch>
        </p:blipFill>
        <p:spPr bwMode="auto">
          <a:xfrm>
            <a:off x="0" y="4705350"/>
            <a:ext cx="2438400" cy="2152650"/>
          </a:xfrm>
          <a:prstGeom prst="rect">
            <a:avLst/>
          </a:prstGeom>
          <a:noFill/>
        </p:spPr>
      </p:pic>
      <p:pic>
        <p:nvPicPr>
          <p:cNvPr id="26638" name="Picture 14" descr="Dental Implants"/>
          <p:cNvPicPr>
            <a:picLocks noChangeAspect="1" noChangeArrowheads="1"/>
          </p:cNvPicPr>
          <p:nvPr/>
        </p:nvPicPr>
        <p:blipFill>
          <a:blip r:embed="rId6"/>
          <a:srcRect/>
          <a:stretch>
            <a:fillRect/>
          </a:stretch>
        </p:blipFill>
        <p:spPr bwMode="auto">
          <a:xfrm>
            <a:off x="7162800" y="4876800"/>
            <a:ext cx="1981200" cy="1981200"/>
          </a:xfrm>
          <a:prstGeom prst="rect">
            <a:avLst/>
          </a:prstGeom>
          <a:noFill/>
        </p:spPr>
      </p:pic>
      <p:pic>
        <p:nvPicPr>
          <p:cNvPr id="26640" name="Picture 16" descr="http://www.abc.net.au/reslib/200902/r341432_1554267.jpg"/>
          <p:cNvPicPr>
            <a:picLocks noChangeAspect="1" noChangeArrowheads="1"/>
          </p:cNvPicPr>
          <p:nvPr/>
        </p:nvPicPr>
        <p:blipFill>
          <a:blip r:embed="rId7"/>
          <a:srcRect/>
          <a:stretch>
            <a:fillRect/>
          </a:stretch>
        </p:blipFill>
        <p:spPr bwMode="auto">
          <a:xfrm>
            <a:off x="5257800" y="4953000"/>
            <a:ext cx="1676400" cy="1905000"/>
          </a:xfrm>
          <a:prstGeom prst="rect">
            <a:avLst/>
          </a:prstGeom>
          <a:noFill/>
        </p:spPr>
      </p:pic>
      <p:pic>
        <p:nvPicPr>
          <p:cNvPr id="26642" name="Picture 18" descr="Dental Implant"/>
          <p:cNvPicPr>
            <a:picLocks noChangeAspect="1" noChangeArrowheads="1"/>
          </p:cNvPicPr>
          <p:nvPr/>
        </p:nvPicPr>
        <p:blipFill>
          <a:blip r:embed="rId8"/>
          <a:srcRect/>
          <a:stretch>
            <a:fillRect/>
          </a:stretch>
        </p:blipFill>
        <p:spPr bwMode="auto">
          <a:xfrm>
            <a:off x="2438400" y="3429001"/>
            <a:ext cx="2514600" cy="1905000"/>
          </a:xfrm>
          <a:prstGeom prst="rect">
            <a:avLst/>
          </a:prstGeom>
          <a:noFill/>
        </p:spPr>
      </p:pic>
      <p:sp>
        <p:nvSpPr>
          <p:cNvPr id="26644" name="AutoShape 20" descr="https://encrypted-tbn2.gstatic.com/images?q=tbn:ANd9GcTCA7V9rrntZTddjCALST49wzg5YJLoAgIquuo40c2oor5Jp5X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46" name="Picture 22" descr="Biomaterial und Biomechanik2"/>
          <p:cNvPicPr>
            <a:picLocks noChangeAspect="1" noChangeArrowheads="1"/>
          </p:cNvPicPr>
          <p:nvPr/>
        </p:nvPicPr>
        <p:blipFill>
          <a:blip r:embed="rId9" cstate="print"/>
          <a:srcRect/>
          <a:stretch>
            <a:fillRect/>
          </a:stretch>
        </p:blipFill>
        <p:spPr bwMode="auto">
          <a:xfrm>
            <a:off x="2514600" y="5257800"/>
            <a:ext cx="2743200" cy="1600200"/>
          </a:xfrm>
          <a:prstGeom prst="rect">
            <a:avLst/>
          </a:prstGeom>
          <a:noFill/>
        </p:spPr>
      </p:pic>
      <p:pic>
        <p:nvPicPr>
          <p:cNvPr id="26648" name="Picture 24" descr="http://www.qmed.com/sites/default/files/ck_images/Hip-Implant_grey_ndq.jpg"/>
          <p:cNvPicPr>
            <a:picLocks noChangeAspect="1" noChangeArrowheads="1"/>
          </p:cNvPicPr>
          <p:nvPr/>
        </p:nvPicPr>
        <p:blipFill>
          <a:blip r:embed="rId10"/>
          <a:srcRect/>
          <a:stretch>
            <a:fillRect/>
          </a:stretch>
        </p:blipFill>
        <p:spPr bwMode="auto">
          <a:xfrm>
            <a:off x="7620000" y="1600200"/>
            <a:ext cx="1524000" cy="1828800"/>
          </a:xfrm>
          <a:prstGeom prst="rect">
            <a:avLst/>
          </a:prstGeom>
          <a:noFill/>
        </p:spPr>
      </p:pic>
      <p:sp>
        <p:nvSpPr>
          <p:cNvPr id="26650" name="AutoShape 26" descr="Image result for biomaterial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52" name="AutoShape 28" descr="Image result for biomaterial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54" name="Picture 30" descr="http://images.sciencedaily.com/2010/03/100322111947_1_900x600.jpg"/>
          <p:cNvPicPr>
            <a:picLocks noChangeAspect="1" noChangeArrowheads="1"/>
          </p:cNvPicPr>
          <p:nvPr/>
        </p:nvPicPr>
        <p:blipFill>
          <a:blip r:embed="rId11"/>
          <a:srcRect/>
          <a:stretch>
            <a:fillRect/>
          </a:stretch>
        </p:blipFill>
        <p:spPr bwMode="auto">
          <a:xfrm>
            <a:off x="5257800" y="3581400"/>
            <a:ext cx="3886200" cy="1143000"/>
          </a:xfrm>
          <a:prstGeom prst="rect">
            <a:avLst/>
          </a:prstGeom>
          <a:noFill/>
        </p:spPr>
      </p:pic>
    </p:spTree>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PROPERTIES OF MATERIALS</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229600" cy="5135563"/>
          </a:xfrm>
        </p:spPr>
        <p:txBody>
          <a:bodyPr/>
          <a:lstStyle/>
          <a:p>
            <a:pPr>
              <a:buFont typeface="Wingdings" pitchFamily="2" charset="2"/>
              <a:buChar char="Ø"/>
            </a:pPr>
            <a:r>
              <a:rPr lang="en-GB" dirty="0" smtClean="0"/>
              <a:t> Mechanical Properties</a:t>
            </a:r>
          </a:p>
          <a:p>
            <a:pPr>
              <a:buFont typeface="Wingdings" pitchFamily="2" charset="2"/>
              <a:buChar char="Ø"/>
            </a:pPr>
            <a:r>
              <a:rPr lang="en-GB" dirty="0" smtClean="0"/>
              <a:t> Thermal Properties</a:t>
            </a:r>
          </a:p>
          <a:p>
            <a:pPr>
              <a:buFont typeface="Wingdings" pitchFamily="2" charset="2"/>
              <a:buChar char="Ø"/>
            </a:pPr>
            <a:r>
              <a:rPr lang="en-GB" dirty="0" smtClean="0"/>
              <a:t> Electrical Properties </a:t>
            </a:r>
          </a:p>
          <a:p>
            <a:pPr>
              <a:buFont typeface="Wingdings" pitchFamily="2" charset="2"/>
              <a:buChar char="Ø"/>
            </a:pPr>
            <a:r>
              <a:rPr lang="en-GB" dirty="0" smtClean="0"/>
              <a:t>Magnetic Properties</a:t>
            </a:r>
          </a:p>
          <a:p>
            <a:pPr>
              <a:buFont typeface="Wingdings" pitchFamily="2" charset="2"/>
              <a:buChar char="Ø"/>
            </a:pPr>
            <a:r>
              <a:rPr lang="en-GB" dirty="0" smtClean="0"/>
              <a:t> Optical Properties</a:t>
            </a:r>
            <a:endParaRPr lang="en-GB"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dirty="0" smtClean="0">
                <a:solidFill>
                  <a:srgbClr val="FF0000"/>
                </a:solidFill>
              </a:rPr>
              <a:t>Mechanical Properties</a:t>
            </a:r>
            <a:endParaRPr lang="en-GB" dirty="0">
              <a:solidFill>
                <a:srgbClr val="FF0000"/>
              </a:solidFill>
            </a:endParaRPr>
          </a:p>
        </p:txBody>
      </p:sp>
      <p:sp>
        <p:nvSpPr>
          <p:cNvPr id="3" name="Content Placeholder 2"/>
          <p:cNvSpPr>
            <a:spLocks noGrp="1"/>
          </p:cNvSpPr>
          <p:nvPr>
            <p:ph idx="1"/>
          </p:nvPr>
        </p:nvSpPr>
        <p:spPr>
          <a:xfrm>
            <a:off x="228600" y="914400"/>
            <a:ext cx="8686800" cy="5715000"/>
          </a:xfrm>
        </p:spPr>
        <p:txBody>
          <a:bodyPr>
            <a:normAutofit fontScale="85000" lnSpcReduction="20000"/>
          </a:bodyPr>
          <a:lstStyle/>
          <a:p>
            <a:pPr>
              <a:buNone/>
            </a:pPr>
            <a:r>
              <a:rPr lang="en-GB" dirty="0" smtClean="0">
                <a:solidFill>
                  <a:srgbClr val="008000"/>
                </a:solidFill>
              </a:rPr>
              <a:t>Those characteristics of the materials which describes their behaviour under external loads are known as Mechanical Properties</a:t>
            </a:r>
          </a:p>
          <a:p>
            <a:pPr marL="571500" indent="-571500">
              <a:buNone/>
            </a:pPr>
            <a:r>
              <a:rPr lang="en-GB" sz="2800" dirty="0" smtClean="0">
                <a:solidFill>
                  <a:srgbClr val="FF0000"/>
                </a:solidFill>
              </a:rPr>
              <a:t>1) </a:t>
            </a:r>
            <a:r>
              <a:rPr lang="en-GB" sz="2800" dirty="0" err="1" smtClean="0">
                <a:solidFill>
                  <a:srgbClr val="FF0000"/>
                </a:solidFill>
              </a:rPr>
              <a:t>Sterss</a:t>
            </a:r>
            <a:r>
              <a:rPr lang="en-GB" sz="2800" dirty="0" smtClean="0"/>
              <a:t>: Applied force per unit cross sectional area is called stress</a:t>
            </a:r>
          </a:p>
          <a:p>
            <a:pPr marL="571500" indent="-571500">
              <a:buNone/>
            </a:pPr>
            <a:r>
              <a:rPr lang="en-GB" sz="2800" dirty="0" smtClean="0"/>
              <a:t>	</a:t>
            </a:r>
            <a:r>
              <a:rPr lang="en-GB" sz="2800" dirty="0" smtClean="0">
                <a:solidFill>
                  <a:srgbClr val="008000"/>
                </a:solidFill>
              </a:rPr>
              <a:t>Stress</a:t>
            </a:r>
            <a:r>
              <a:rPr lang="en-GB" sz="2800" dirty="0" smtClean="0"/>
              <a:t>= Applied force/ area = F/A ( N/m</a:t>
            </a:r>
            <a:r>
              <a:rPr lang="en-GB" sz="2800" baseline="30000" dirty="0" smtClean="0"/>
              <a:t>2</a:t>
            </a:r>
            <a:r>
              <a:rPr lang="en-GB" sz="2800" dirty="0" smtClean="0"/>
              <a:t> or Pascal’s)</a:t>
            </a:r>
          </a:p>
          <a:p>
            <a:pPr marL="571500" indent="-571500">
              <a:buNone/>
            </a:pPr>
            <a:r>
              <a:rPr lang="en-GB" sz="2800" dirty="0" smtClean="0">
                <a:solidFill>
                  <a:srgbClr val="008000"/>
                </a:solidFill>
              </a:rPr>
              <a:t>Longitudinal or tensile Stress:</a:t>
            </a:r>
            <a:r>
              <a:rPr lang="en-GB" sz="2800" dirty="0" smtClean="0"/>
              <a:t> When applied force produces change in length of a body then the stress associated is called longitudinal or tensile stress.</a:t>
            </a:r>
          </a:p>
          <a:p>
            <a:pPr marL="571500" indent="-571500">
              <a:buNone/>
            </a:pPr>
            <a:r>
              <a:rPr lang="en-GB" sz="2800" dirty="0" smtClean="0"/>
              <a:t>	</a:t>
            </a:r>
            <a:r>
              <a:rPr lang="en-GB" sz="2800" dirty="0" smtClean="0">
                <a:solidFill>
                  <a:srgbClr val="008000"/>
                </a:solidFill>
              </a:rPr>
              <a:t>Longitudinal Stress 	</a:t>
            </a:r>
            <a:r>
              <a:rPr lang="en-GB" sz="2800" dirty="0" smtClean="0"/>
              <a:t>= A</a:t>
            </a:r>
            <a:r>
              <a:rPr lang="en-GB" sz="2400" dirty="0" smtClean="0"/>
              <a:t>pplied force/ Area of cross section</a:t>
            </a:r>
          </a:p>
          <a:p>
            <a:pPr marL="571500" indent="-571500">
              <a:buNone/>
            </a:pPr>
            <a:r>
              <a:rPr lang="en-GB" sz="2400" dirty="0" smtClean="0"/>
              <a:t>					= F/A = F/</a:t>
            </a:r>
            <a:r>
              <a:rPr lang="el-GR" sz="2400" dirty="0" smtClean="0">
                <a:latin typeface="Calibri"/>
              </a:rPr>
              <a:t>π</a:t>
            </a:r>
            <a:r>
              <a:rPr lang="en-GB" sz="2400" dirty="0" smtClean="0">
                <a:latin typeface="Calibri"/>
              </a:rPr>
              <a:t>r</a:t>
            </a:r>
            <a:r>
              <a:rPr lang="en-GB" sz="2400" baseline="30000" dirty="0" smtClean="0">
                <a:latin typeface="Calibri"/>
              </a:rPr>
              <a:t>2</a:t>
            </a:r>
            <a:r>
              <a:rPr lang="en-GB" sz="2400" dirty="0" smtClean="0">
                <a:latin typeface="Calibri"/>
              </a:rPr>
              <a:t> = Mg/</a:t>
            </a:r>
            <a:r>
              <a:rPr lang="el-GR" sz="2400" dirty="0" smtClean="0"/>
              <a:t> π</a:t>
            </a:r>
            <a:r>
              <a:rPr lang="en-GB" sz="2400" dirty="0" smtClean="0"/>
              <a:t>r</a:t>
            </a:r>
            <a:r>
              <a:rPr lang="en-GB" sz="2400" baseline="30000" dirty="0" smtClean="0"/>
              <a:t>2</a:t>
            </a:r>
            <a:r>
              <a:rPr lang="en-GB" sz="2400" dirty="0" smtClean="0">
                <a:latin typeface="Calibri"/>
              </a:rPr>
              <a:t> </a:t>
            </a:r>
          </a:p>
          <a:p>
            <a:pPr marL="571500" indent="-571500">
              <a:buNone/>
            </a:pPr>
            <a:r>
              <a:rPr lang="en-GB" sz="2800" dirty="0" smtClean="0">
                <a:solidFill>
                  <a:srgbClr val="008000"/>
                </a:solidFill>
                <a:latin typeface="Calibri"/>
              </a:rPr>
              <a:t>Shearing Stress: </a:t>
            </a:r>
            <a:r>
              <a:rPr lang="en-GB" sz="2800" dirty="0" smtClean="0">
                <a:latin typeface="Calibri"/>
              </a:rPr>
              <a:t>When applied force produces change in shape of body , the stress associated is called shearing stress.</a:t>
            </a:r>
          </a:p>
          <a:p>
            <a:pPr marL="571500" indent="-571500">
              <a:buNone/>
            </a:pPr>
            <a:r>
              <a:rPr lang="en-GB" sz="2800" dirty="0" smtClean="0">
                <a:solidFill>
                  <a:srgbClr val="008000"/>
                </a:solidFill>
                <a:latin typeface="Calibri"/>
              </a:rPr>
              <a:t>Volume Stress </a:t>
            </a:r>
            <a:r>
              <a:rPr lang="en-GB" sz="2800" dirty="0" smtClean="0">
                <a:latin typeface="Calibri"/>
              </a:rPr>
              <a:t>: When applied force produces change in volume of a body, the stress associated is called Volume Strain</a:t>
            </a:r>
          </a:p>
          <a:p>
            <a:pPr marL="571500" indent="-571500">
              <a:buNone/>
            </a:pPr>
            <a:r>
              <a:rPr lang="en-GB" sz="2800" dirty="0" smtClean="0">
                <a:latin typeface="Calibri"/>
              </a:rPr>
              <a:t>	</a:t>
            </a:r>
            <a:r>
              <a:rPr lang="en-GB" sz="2800" dirty="0" smtClean="0">
                <a:solidFill>
                  <a:srgbClr val="008000"/>
                </a:solidFill>
                <a:latin typeface="Calibri"/>
              </a:rPr>
              <a:t>Volume Stress </a:t>
            </a:r>
            <a:r>
              <a:rPr lang="en-GB" sz="2800" dirty="0" smtClean="0">
                <a:latin typeface="Calibri"/>
              </a:rPr>
              <a:t>= Applied force/A= F/A = A </a:t>
            </a:r>
            <a:r>
              <a:rPr lang="en-GB" sz="2800" dirty="0" err="1" smtClean="0">
                <a:latin typeface="Calibri"/>
              </a:rPr>
              <a:t>dp</a:t>
            </a:r>
            <a:r>
              <a:rPr lang="en-GB" sz="2800" dirty="0" smtClean="0">
                <a:latin typeface="Calibri"/>
              </a:rPr>
              <a:t>/ A = </a:t>
            </a:r>
            <a:r>
              <a:rPr lang="en-GB" sz="2800" dirty="0" err="1" smtClean="0">
                <a:latin typeface="Calibri"/>
              </a:rPr>
              <a:t>dp</a:t>
            </a:r>
            <a:endParaRPr lang="en-GB" sz="2800" dirty="0" smtClean="0"/>
          </a:p>
          <a:p>
            <a:pPr marL="571500" indent="-571500">
              <a:buNone/>
            </a:pPr>
            <a:r>
              <a:rPr lang="en-GB" dirty="0" smtClean="0"/>
              <a:t>	</a:t>
            </a:r>
            <a:endParaRPr lang="en-GB" dirty="0"/>
          </a:p>
        </p:txBody>
      </p:sp>
    </p:spTree>
  </p:cSld>
  <p:clrMapOvr>
    <a:masterClrMapping/>
  </p:clrMapOvr>
  <p:transition>
    <p:wipe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6400800"/>
          </a:xfrm>
        </p:spPr>
        <p:txBody>
          <a:bodyPr>
            <a:normAutofit/>
          </a:bodyPr>
          <a:lstStyle/>
          <a:p>
            <a:pPr>
              <a:buNone/>
            </a:pPr>
            <a:r>
              <a:rPr lang="en-GB" sz="2800" dirty="0" smtClean="0">
                <a:solidFill>
                  <a:srgbClr val="FF0000"/>
                </a:solidFill>
              </a:rPr>
              <a:t>2) Strain </a:t>
            </a:r>
            <a:r>
              <a:rPr lang="en-GB" sz="2800" dirty="0" smtClean="0"/>
              <a:t>: The change in dimensions per unit original dimensions is called Strain</a:t>
            </a:r>
          </a:p>
          <a:p>
            <a:pPr>
              <a:buNone/>
            </a:pPr>
            <a:endParaRPr lang="en-GB" sz="2800" dirty="0" smtClean="0"/>
          </a:p>
          <a:p>
            <a:pPr>
              <a:buNone/>
            </a:pPr>
            <a:r>
              <a:rPr lang="en-GB" sz="2800" dirty="0" smtClean="0">
                <a:solidFill>
                  <a:srgbClr val="008000"/>
                </a:solidFill>
              </a:rPr>
              <a:t>Longitudinal or tensile Strain</a:t>
            </a:r>
            <a:r>
              <a:rPr lang="en-GB" sz="2800" dirty="0" smtClean="0"/>
              <a:t>: It is the ratio of Change in length to the original length ( </a:t>
            </a:r>
            <a:r>
              <a:rPr lang="en-GB" sz="2800" dirty="0" err="1" smtClean="0"/>
              <a:t>dL</a:t>
            </a:r>
            <a:r>
              <a:rPr lang="en-GB" sz="2800" dirty="0" smtClean="0"/>
              <a:t>/L)</a:t>
            </a:r>
          </a:p>
          <a:p>
            <a:pPr>
              <a:buNone/>
            </a:pPr>
            <a:endParaRPr lang="en-GB" sz="2800" dirty="0" smtClean="0"/>
          </a:p>
          <a:p>
            <a:pPr>
              <a:buNone/>
            </a:pPr>
            <a:r>
              <a:rPr lang="en-GB" sz="2800" dirty="0" smtClean="0">
                <a:solidFill>
                  <a:srgbClr val="008000"/>
                </a:solidFill>
              </a:rPr>
              <a:t>Volume Strain:</a:t>
            </a:r>
            <a:r>
              <a:rPr lang="en-GB" sz="2800" dirty="0" smtClean="0"/>
              <a:t> It is the ratio of change in volume to the original volume (-</a:t>
            </a:r>
            <a:r>
              <a:rPr lang="en-GB" sz="2800" dirty="0" err="1" smtClean="0"/>
              <a:t>dV</a:t>
            </a:r>
            <a:r>
              <a:rPr lang="en-GB" sz="2800" dirty="0" smtClean="0"/>
              <a:t>/V</a:t>
            </a:r>
            <a:r>
              <a:rPr lang="en-GB" sz="1400" dirty="0" smtClean="0"/>
              <a:t>) ( volume decreases as pressure increases hence it is negative)</a:t>
            </a:r>
          </a:p>
          <a:p>
            <a:pPr>
              <a:buNone/>
            </a:pPr>
            <a:endParaRPr lang="en-GB" sz="1400" dirty="0" smtClean="0"/>
          </a:p>
          <a:p>
            <a:pPr>
              <a:buNone/>
            </a:pPr>
            <a:r>
              <a:rPr lang="en-GB" sz="2800" dirty="0" smtClean="0">
                <a:solidFill>
                  <a:srgbClr val="008000"/>
                </a:solidFill>
              </a:rPr>
              <a:t>Shearing Strain:</a:t>
            </a:r>
            <a:r>
              <a:rPr lang="en-GB" sz="2800" dirty="0" smtClean="0"/>
              <a:t> It is the ratio of relative displacement of any layer to its perpendicular distance from fixed layer(</a:t>
            </a:r>
            <a:r>
              <a:rPr lang="el-GR" sz="2800" dirty="0" smtClean="0">
                <a:latin typeface="Calibri"/>
              </a:rPr>
              <a:t>θ</a:t>
            </a:r>
            <a:r>
              <a:rPr lang="en-GB" sz="2800" dirty="0" smtClean="0">
                <a:latin typeface="Calibri"/>
              </a:rPr>
              <a:t>)</a:t>
            </a:r>
            <a:endParaRPr lang="en-GB" sz="2800" dirty="0" smtClean="0"/>
          </a:p>
          <a:p>
            <a:pPr>
              <a:buNone/>
            </a:pPr>
            <a:r>
              <a:rPr lang="en-GB" sz="2800" dirty="0" smtClean="0"/>
              <a:t>	</a:t>
            </a:r>
            <a:endParaRPr lang="en-GB" sz="2800" dirty="0"/>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77000"/>
          </a:xfrm>
        </p:spPr>
        <p:txBody>
          <a:bodyPr>
            <a:normAutofit/>
          </a:bodyPr>
          <a:lstStyle/>
          <a:p>
            <a:pPr>
              <a:buNone/>
            </a:pPr>
            <a:r>
              <a:rPr lang="en-GB" sz="2800" dirty="0" smtClean="0">
                <a:solidFill>
                  <a:srgbClr val="FF0000"/>
                </a:solidFill>
              </a:rPr>
              <a:t>3) Elastic Strain</a:t>
            </a:r>
            <a:r>
              <a:rPr lang="en-GB" sz="2800" dirty="0" smtClean="0"/>
              <a:t>: Elasticity is property of the body that it tends to regain it’s original dimensions on removal of deforming force.</a:t>
            </a:r>
          </a:p>
          <a:p>
            <a:pPr>
              <a:buNone/>
            </a:pPr>
            <a:r>
              <a:rPr lang="en-GB" sz="2800" dirty="0" smtClean="0"/>
              <a:t>		Elastic strain is reversible i.e. When stress is removed the strain disappears. It is commonly a linear function of stress which obeys Hook’s law</a:t>
            </a:r>
            <a:r>
              <a:rPr lang="en-US" sz="2800" b="1" dirty="0" smtClean="0">
                <a:solidFill>
                  <a:schemeClr val="hlink"/>
                </a:solidFill>
                <a:latin typeface="Arial" charset="0"/>
              </a:rPr>
              <a:t> :</a:t>
            </a:r>
            <a:r>
              <a:rPr lang="tr-TR" sz="2800" b="1" dirty="0" smtClean="0">
                <a:solidFill>
                  <a:schemeClr val="hlink"/>
                </a:solidFill>
                <a:latin typeface="Arial" charset="0"/>
              </a:rPr>
              <a:t> </a:t>
            </a:r>
            <a:r>
              <a:rPr lang="tr-TR" sz="2800" dirty="0" smtClean="0">
                <a:latin typeface="Arial" charset="0"/>
              </a:rPr>
              <a:t>For elastic materials, stress is linearly proportional to strain and is independent of time.</a:t>
            </a:r>
            <a:endParaRPr lang="en-GB" sz="2800" dirty="0" smtClean="0"/>
          </a:p>
          <a:p>
            <a:pPr>
              <a:buNone/>
            </a:pPr>
            <a:r>
              <a:rPr lang="en-GB" sz="2800" dirty="0" smtClean="0"/>
              <a:t>		The ratio of stress to strain is the modulus of elasticity ‘E’ (or Young’s modulus)</a:t>
            </a:r>
          </a:p>
          <a:p>
            <a:pPr>
              <a:spcBef>
                <a:spcPts val="0"/>
              </a:spcBef>
              <a:buNone/>
            </a:pPr>
            <a:r>
              <a:rPr lang="en-GB" sz="2800" dirty="0" smtClean="0"/>
              <a:t>					 F/A</a:t>
            </a:r>
          </a:p>
          <a:p>
            <a:pPr>
              <a:spcBef>
                <a:spcPts val="0"/>
              </a:spcBef>
              <a:buNone/>
            </a:pPr>
            <a:r>
              <a:rPr lang="en-GB" sz="2800" dirty="0" smtClean="0"/>
              <a:t>	E= Stress/Strain=S/e =</a:t>
            </a:r>
          </a:p>
          <a:p>
            <a:pPr>
              <a:spcBef>
                <a:spcPts val="0"/>
              </a:spcBef>
              <a:buNone/>
            </a:pPr>
            <a:r>
              <a:rPr lang="en-GB" sz="2800" dirty="0" smtClean="0"/>
              <a:t>					</a:t>
            </a:r>
            <a:r>
              <a:rPr lang="en-GB" sz="2800" dirty="0" err="1" smtClean="0"/>
              <a:t>dV</a:t>
            </a:r>
            <a:r>
              <a:rPr lang="en-GB" sz="2800" dirty="0" smtClean="0"/>
              <a:t>/L</a:t>
            </a:r>
            <a:endParaRPr lang="en-GB" sz="2800" dirty="0"/>
          </a:p>
        </p:txBody>
      </p:sp>
      <p:cxnSp>
        <p:nvCxnSpPr>
          <p:cNvPr id="7" name="Straight Connector 6"/>
          <p:cNvCxnSpPr/>
          <p:nvPr/>
        </p:nvCxnSpPr>
        <p:spPr>
          <a:xfrm>
            <a:off x="3886200" y="5638800"/>
            <a:ext cx="1143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0"/>
          </p:nvPr>
        </p:nvSpPr>
        <p:spPr>
          <a:noFill/>
        </p:spPr>
        <p:txBody>
          <a:bodyPr/>
          <a:lstStyle/>
          <a:p>
            <a:fld id="{B2740992-9C9F-4AFF-AA03-CABAD00A81BA}" type="slidenum">
              <a:rPr lang="en-US"/>
              <a:pPr/>
              <a:t>28</a:t>
            </a:fld>
            <a:endParaRPr lang="en-US"/>
          </a:p>
        </p:txBody>
      </p:sp>
      <p:sp>
        <p:nvSpPr>
          <p:cNvPr id="12291" name="Text Box 2"/>
          <p:cNvSpPr txBox="1">
            <a:spLocks noChangeArrowheads="1"/>
          </p:cNvSpPr>
          <p:nvPr/>
        </p:nvSpPr>
        <p:spPr bwMode="auto">
          <a:xfrm>
            <a:off x="0" y="285750"/>
            <a:ext cx="9144000" cy="584775"/>
          </a:xfrm>
          <a:prstGeom prst="rect">
            <a:avLst/>
          </a:prstGeom>
          <a:noFill/>
          <a:ln w="9525">
            <a:noFill/>
            <a:miter lim="800000"/>
            <a:headEnd/>
            <a:tailEnd/>
          </a:ln>
        </p:spPr>
        <p:txBody>
          <a:bodyPr>
            <a:spAutoFit/>
          </a:bodyPr>
          <a:lstStyle/>
          <a:p>
            <a:pPr algn="ctr"/>
            <a:r>
              <a:rPr lang="en-US" sz="3200" b="1">
                <a:solidFill>
                  <a:schemeClr val="accent2"/>
                </a:solidFill>
              </a:rPr>
              <a:t>Elastic deformation</a:t>
            </a:r>
          </a:p>
        </p:txBody>
      </p:sp>
      <p:sp>
        <p:nvSpPr>
          <p:cNvPr id="12292" name="Rectangle 9"/>
          <p:cNvSpPr>
            <a:spLocks noChangeArrowheads="1"/>
          </p:cNvSpPr>
          <p:nvPr/>
        </p:nvSpPr>
        <p:spPr bwMode="auto">
          <a:xfrm>
            <a:off x="0" y="1771650"/>
            <a:ext cx="9144000" cy="461665"/>
          </a:xfrm>
          <a:prstGeom prst="rect">
            <a:avLst/>
          </a:prstGeom>
          <a:noFill/>
          <a:ln w="9525">
            <a:noFill/>
            <a:miter lim="800000"/>
            <a:headEnd/>
            <a:tailEnd/>
          </a:ln>
        </p:spPr>
        <p:txBody>
          <a:bodyPr>
            <a:spAutoFit/>
          </a:bodyPr>
          <a:lstStyle/>
          <a:p>
            <a:pPr algn="just">
              <a:spcBef>
                <a:spcPct val="50000"/>
              </a:spcBef>
            </a:pPr>
            <a:r>
              <a:rPr lang="en-US" sz="2400" b="1" dirty="0">
                <a:solidFill>
                  <a:schemeClr val="accent2"/>
                </a:solidFill>
              </a:rPr>
              <a:t>E = </a:t>
            </a:r>
            <a:r>
              <a:rPr lang="en-US" sz="2400" b="1" dirty="0">
                <a:solidFill>
                  <a:srgbClr val="FF0000"/>
                </a:solidFill>
              </a:rPr>
              <a:t>Young's modulus</a:t>
            </a:r>
            <a:r>
              <a:rPr lang="en-US" sz="2400" b="1" dirty="0">
                <a:solidFill>
                  <a:schemeClr val="accent2"/>
                </a:solidFill>
              </a:rPr>
              <a:t> or modulus of elasticity</a:t>
            </a:r>
            <a:r>
              <a:rPr lang="en-US" dirty="0"/>
              <a:t> </a:t>
            </a:r>
            <a:r>
              <a:rPr lang="en-US" b="1" dirty="0" smtClean="0"/>
              <a:t>(</a:t>
            </a:r>
            <a:r>
              <a:rPr lang="en-US" b="1" dirty="0"/>
              <a:t>same units as </a:t>
            </a:r>
            <a:r>
              <a:rPr lang="en-US" b="1" dirty="0">
                <a:sym typeface="Symbol" pitchFamily="18" charset="2"/>
              </a:rPr>
              <a:t>,</a:t>
            </a:r>
            <a:r>
              <a:rPr lang="en-US" b="1" dirty="0"/>
              <a:t> </a:t>
            </a:r>
            <a:r>
              <a:rPr lang="en-US" b="1" dirty="0">
                <a:sym typeface="Symbol" pitchFamily="18" charset="2"/>
              </a:rPr>
              <a:t>N/m</a:t>
            </a:r>
            <a:r>
              <a:rPr lang="en-US" b="1" baseline="30000" dirty="0">
                <a:sym typeface="Symbol" pitchFamily="18" charset="2"/>
              </a:rPr>
              <a:t>2</a:t>
            </a:r>
            <a:r>
              <a:rPr lang="en-US" b="1" dirty="0">
                <a:sym typeface="Symbol" pitchFamily="18" charset="2"/>
              </a:rPr>
              <a:t> or Pa)</a:t>
            </a:r>
            <a:r>
              <a:rPr lang="en-US" dirty="0">
                <a:sym typeface="Symbol" pitchFamily="18" charset="2"/>
              </a:rPr>
              <a:t> </a:t>
            </a:r>
          </a:p>
        </p:txBody>
      </p:sp>
      <p:sp>
        <p:nvSpPr>
          <p:cNvPr id="12293" name="Rectangle 10"/>
          <p:cNvSpPr>
            <a:spLocks noChangeArrowheads="1"/>
          </p:cNvSpPr>
          <p:nvPr/>
        </p:nvSpPr>
        <p:spPr bwMode="auto">
          <a:xfrm>
            <a:off x="0" y="800100"/>
            <a:ext cx="9144000" cy="523220"/>
          </a:xfrm>
          <a:prstGeom prst="rect">
            <a:avLst/>
          </a:prstGeom>
          <a:noFill/>
          <a:ln w="9525">
            <a:noFill/>
            <a:miter lim="800000"/>
            <a:headEnd/>
            <a:tailEnd/>
          </a:ln>
        </p:spPr>
        <p:txBody>
          <a:bodyPr>
            <a:spAutoFit/>
          </a:bodyPr>
          <a:lstStyle/>
          <a:p>
            <a:pPr algn="just"/>
            <a:r>
              <a:rPr lang="en-US" sz="2800" b="1">
                <a:solidFill>
                  <a:schemeClr val="accent2"/>
                </a:solidFill>
              </a:rPr>
              <a:t>Gives  </a:t>
            </a:r>
            <a:r>
              <a:rPr lang="en-US" sz="2800" b="1">
                <a:solidFill>
                  <a:srgbClr val="FF0000"/>
                </a:solidFill>
              </a:rPr>
              <a:t>Hooke's law</a:t>
            </a:r>
            <a:r>
              <a:rPr lang="en-US" sz="2800" b="1">
                <a:solidFill>
                  <a:schemeClr val="accent2"/>
                </a:solidFill>
              </a:rPr>
              <a:t> for Tensile Stress</a:t>
            </a:r>
          </a:p>
        </p:txBody>
      </p:sp>
      <p:pic>
        <p:nvPicPr>
          <p:cNvPr id="12294" name="Picture 11" descr="D:\Callister\ProblemsAndFigJPEG\ch06\f6_05.jpg"/>
          <p:cNvPicPr>
            <a:picLocks noChangeAspect="1" noChangeArrowheads="1"/>
          </p:cNvPicPr>
          <p:nvPr/>
        </p:nvPicPr>
        <p:blipFill>
          <a:blip r:embed="rId3"/>
          <a:srcRect r="69527"/>
          <a:stretch>
            <a:fillRect/>
          </a:stretch>
        </p:blipFill>
        <p:spPr bwMode="auto">
          <a:xfrm>
            <a:off x="2408768" y="2527697"/>
            <a:ext cx="4449233" cy="3271838"/>
          </a:xfrm>
          <a:prstGeom prst="rect">
            <a:avLst/>
          </a:prstGeom>
          <a:noFill/>
          <a:ln w="9525">
            <a:noFill/>
            <a:miter lim="800000"/>
            <a:headEnd/>
            <a:tailEnd/>
          </a:ln>
        </p:spPr>
      </p:pic>
      <p:sp>
        <p:nvSpPr>
          <p:cNvPr id="12295" name="Text Box 12"/>
          <p:cNvSpPr txBox="1">
            <a:spLocks noChangeArrowheads="1"/>
          </p:cNvSpPr>
          <p:nvPr/>
        </p:nvSpPr>
        <p:spPr bwMode="auto">
          <a:xfrm rot="-5400000">
            <a:off x="2022633" y="3791694"/>
            <a:ext cx="945836" cy="461665"/>
          </a:xfrm>
          <a:prstGeom prst="rect">
            <a:avLst/>
          </a:prstGeom>
          <a:solidFill>
            <a:schemeClr val="bg1"/>
          </a:solidFill>
          <a:ln w="9525">
            <a:noFill/>
            <a:miter lim="800000"/>
            <a:headEnd/>
            <a:tailEnd/>
          </a:ln>
        </p:spPr>
        <p:txBody>
          <a:bodyPr wrap="none">
            <a:spAutoFit/>
          </a:bodyPr>
          <a:lstStyle/>
          <a:p>
            <a:pPr eaLnBrk="0" hangingPunct="0"/>
            <a:r>
              <a:rPr lang="en-US" sz="2400" b="1" dirty="0"/>
              <a:t>Stress</a:t>
            </a:r>
          </a:p>
        </p:txBody>
      </p:sp>
      <p:sp>
        <p:nvSpPr>
          <p:cNvPr id="12296" name="Text Box 13"/>
          <p:cNvSpPr txBox="1">
            <a:spLocks noChangeArrowheads="1"/>
          </p:cNvSpPr>
          <p:nvPr/>
        </p:nvSpPr>
        <p:spPr bwMode="auto">
          <a:xfrm>
            <a:off x="4394200" y="5506641"/>
            <a:ext cx="932948" cy="461665"/>
          </a:xfrm>
          <a:prstGeom prst="rect">
            <a:avLst/>
          </a:prstGeom>
          <a:solidFill>
            <a:schemeClr val="bg1"/>
          </a:solidFill>
          <a:ln w="9525">
            <a:noFill/>
            <a:miter lim="800000"/>
            <a:headEnd/>
            <a:tailEnd/>
          </a:ln>
        </p:spPr>
        <p:txBody>
          <a:bodyPr wrap="none">
            <a:spAutoFit/>
          </a:bodyPr>
          <a:lstStyle/>
          <a:p>
            <a:pPr eaLnBrk="0" hangingPunct="0"/>
            <a:r>
              <a:rPr lang="en-US" sz="2400" b="1"/>
              <a:t>Strain</a:t>
            </a:r>
          </a:p>
        </p:txBody>
      </p:sp>
      <p:sp>
        <p:nvSpPr>
          <p:cNvPr id="12297" name="Text Box 14"/>
          <p:cNvSpPr txBox="1">
            <a:spLocks noChangeArrowheads="1"/>
          </p:cNvSpPr>
          <p:nvPr/>
        </p:nvSpPr>
        <p:spPr bwMode="auto">
          <a:xfrm>
            <a:off x="3471334" y="4867275"/>
            <a:ext cx="797013" cy="461665"/>
          </a:xfrm>
          <a:prstGeom prst="rect">
            <a:avLst/>
          </a:prstGeom>
          <a:solidFill>
            <a:schemeClr val="bg1"/>
          </a:solidFill>
          <a:ln w="9525">
            <a:noFill/>
            <a:miter lim="800000"/>
            <a:headEnd/>
            <a:tailEnd/>
          </a:ln>
        </p:spPr>
        <p:txBody>
          <a:bodyPr wrap="none">
            <a:spAutoFit/>
          </a:bodyPr>
          <a:lstStyle/>
          <a:p>
            <a:pPr eaLnBrk="0" hangingPunct="0"/>
            <a:r>
              <a:rPr lang="en-US" sz="2400" b="1"/>
              <a:t>Load</a:t>
            </a:r>
          </a:p>
        </p:txBody>
      </p:sp>
      <p:sp>
        <p:nvSpPr>
          <p:cNvPr id="12298" name="Text Box 15"/>
          <p:cNvSpPr txBox="1">
            <a:spLocks noChangeArrowheads="1"/>
          </p:cNvSpPr>
          <p:nvPr/>
        </p:nvSpPr>
        <p:spPr bwMode="auto">
          <a:xfrm>
            <a:off x="4298952" y="3664744"/>
            <a:ext cx="2624436" cy="830997"/>
          </a:xfrm>
          <a:prstGeom prst="rect">
            <a:avLst/>
          </a:prstGeom>
          <a:solidFill>
            <a:schemeClr val="bg1"/>
          </a:solidFill>
          <a:ln w="9525">
            <a:noFill/>
            <a:miter lim="800000"/>
            <a:headEnd/>
            <a:tailEnd/>
          </a:ln>
        </p:spPr>
        <p:txBody>
          <a:bodyPr wrap="none">
            <a:spAutoFit/>
          </a:bodyPr>
          <a:lstStyle/>
          <a:p>
            <a:pPr eaLnBrk="0" hangingPunct="0"/>
            <a:r>
              <a:rPr lang="en-US" sz="2400" b="1" dirty="0"/>
              <a:t>Slope = modulus of</a:t>
            </a:r>
          </a:p>
          <a:p>
            <a:pPr eaLnBrk="0" hangingPunct="0"/>
            <a:r>
              <a:rPr lang="en-US" sz="2400" b="1" dirty="0"/>
              <a:t>elasticity E</a:t>
            </a:r>
          </a:p>
        </p:txBody>
      </p:sp>
      <p:sp>
        <p:nvSpPr>
          <p:cNvPr id="12299" name="Text Box 16"/>
          <p:cNvSpPr txBox="1">
            <a:spLocks noChangeArrowheads="1"/>
          </p:cNvSpPr>
          <p:nvPr/>
        </p:nvSpPr>
        <p:spPr bwMode="auto">
          <a:xfrm>
            <a:off x="4527551" y="3025379"/>
            <a:ext cx="1107996" cy="461665"/>
          </a:xfrm>
          <a:prstGeom prst="rect">
            <a:avLst/>
          </a:prstGeom>
          <a:solidFill>
            <a:schemeClr val="bg1"/>
          </a:solidFill>
          <a:ln w="9525">
            <a:noFill/>
            <a:miter lim="800000"/>
            <a:headEnd/>
            <a:tailEnd/>
          </a:ln>
        </p:spPr>
        <p:txBody>
          <a:bodyPr wrap="none">
            <a:spAutoFit/>
          </a:bodyPr>
          <a:lstStyle/>
          <a:p>
            <a:pPr eaLnBrk="0" hangingPunct="0"/>
            <a:r>
              <a:rPr lang="en-US" sz="2400" b="1"/>
              <a:t>Unload</a:t>
            </a:r>
          </a:p>
        </p:txBody>
      </p:sp>
      <p:sp>
        <p:nvSpPr>
          <p:cNvPr id="12300" name="Rectangle 17"/>
          <p:cNvSpPr>
            <a:spLocks noChangeArrowheads="1"/>
          </p:cNvSpPr>
          <p:nvPr/>
        </p:nvSpPr>
        <p:spPr bwMode="auto">
          <a:xfrm>
            <a:off x="1828801" y="2457451"/>
            <a:ext cx="6167967" cy="3469481"/>
          </a:xfrm>
          <a:prstGeom prst="rect">
            <a:avLst/>
          </a:prstGeom>
          <a:noFill/>
          <a:ln w="9525">
            <a:solidFill>
              <a:schemeClr val="tx1"/>
            </a:solidFill>
            <a:miter lim="800000"/>
            <a:headEnd/>
            <a:tailEnd/>
          </a:ln>
        </p:spPr>
        <p:txBody>
          <a:bodyPr wrap="none" anchor="ctr"/>
          <a:lstStyle/>
          <a:p>
            <a:endParaRPr lang="en-US"/>
          </a:p>
        </p:txBody>
      </p:sp>
      <p:sp>
        <p:nvSpPr>
          <p:cNvPr id="12301" name="Rectangle 18"/>
          <p:cNvSpPr>
            <a:spLocks noChangeArrowheads="1"/>
          </p:cNvSpPr>
          <p:nvPr/>
        </p:nvSpPr>
        <p:spPr bwMode="auto">
          <a:xfrm>
            <a:off x="3251200" y="1314450"/>
            <a:ext cx="1484702" cy="584775"/>
          </a:xfrm>
          <a:prstGeom prst="rect">
            <a:avLst/>
          </a:prstGeom>
          <a:noFill/>
          <a:ln w="9525">
            <a:noFill/>
            <a:miter lim="800000"/>
            <a:headEnd/>
            <a:tailEnd/>
          </a:ln>
        </p:spPr>
        <p:txBody>
          <a:bodyPr wrap="none">
            <a:spAutoFit/>
          </a:bodyPr>
          <a:lstStyle/>
          <a:p>
            <a:r>
              <a:rPr lang="en-US" sz="3200" b="1">
                <a:solidFill>
                  <a:srgbClr val="FF0000"/>
                </a:solidFill>
                <a:sym typeface="Symbol" pitchFamily="18" charset="2"/>
              </a:rPr>
              <a:t>  =  E </a:t>
            </a:r>
          </a:p>
        </p:txBody>
      </p:sp>
      <p:sp>
        <p:nvSpPr>
          <p:cNvPr id="12302" name="Rectangle 19"/>
          <p:cNvSpPr>
            <a:spLocks noChangeArrowheads="1"/>
          </p:cNvSpPr>
          <p:nvPr/>
        </p:nvSpPr>
        <p:spPr bwMode="auto">
          <a:xfrm>
            <a:off x="0" y="6115050"/>
            <a:ext cx="9144000" cy="523220"/>
          </a:xfrm>
          <a:prstGeom prst="rect">
            <a:avLst/>
          </a:prstGeom>
          <a:noFill/>
          <a:ln w="9525">
            <a:noFill/>
            <a:miter lim="800000"/>
            <a:headEnd/>
            <a:tailEnd/>
          </a:ln>
        </p:spPr>
        <p:txBody>
          <a:bodyPr>
            <a:spAutoFit/>
          </a:bodyPr>
          <a:lstStyle/>
          <a:p>
            <a:pPr algn="ctr"/>
            <a:r>
              <a:rPr lang="en-US" sz="2800" b="1">
                <a:solidFill>
                  <a:schemeClr val="accent2"/>
                </a:solidFill>
                <a:sym typeface="Symbol" pitchFamily="18" charset="2"/>
              </a:rPr>
              <a:t>Higher E   higher “stiffness”</a:t>
            </a:r>
          </a:p>
        </p:txBody>
      </p:sp>
    </p:spTree>
  </p:cSld>
  <p:clrMapOvr>
    <a:masterClrMapping/>
  </p:clrMapOvr>
  <p:transition>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txBody>
          <a:bodyPr>
            <a:noAutofit/>
          </a:bodyPr>
          <a:lstStyle/>
          <a:p>
            <a:pPr algn="l"/>
            <a:r>
              <a:rPr lang="en-GB" sz="2200" dirty="0" smtClean="0">
                <a:solidFill>
                  <a:srgbClr val="FF0000"/>
                </a:solidFill>
              </a:rPr>
              <a:t/>
            </a:r>
            <a:br>
              <a:rPr lang="en-GB" sz="2200" dirty="0" smtClean="0">
                <a:solidFill>
                  <a:srgbClr val="FF0000"/>
                </a:solidFill>
              </a:rPr>
            </a:br>
            <a:r>
              <a:rPr lang="en-GB" sz="2200" dirty="0" smtClean="0">
                <a:solidFill>
                  <a:srgbClr val="FF0000"/>
                </a:solidFill>
              </a:rPr>
              <a:t>4) Plastic Strain: </a:t>
            </a:r>
            <a:r>
              <a:rPr lang="en-GB" sz="2200" dirty="0" smtClean="0"/>
              <a:t>It occurs when stress exceeds critical values that initiate a permanent displacement of atoms from their neighbours. Thus plastic strain is not reversible. It is an important property and widely used in several mechanical processes like forming, shaping and many other hot and cold working processes.</a:t>
            </a:r>
            <a:br>
              <a:rPr lang="en-GB" sz="2200" dirty="0" smtClean="0"/>
            </a:br>
            <a:r>
              <a:rPr lang="en-GB" sz="2200" dirty="0" smtClean="0"/>
              <a:t>	It increases with increase in temperature.</a:t>
            </a:r>
            <a:br>
              <a:rPr lang="en-GB" sz="2200" dirty="0" smtClean="0"/>
            </a:br>
            <a:r>
              <a:rPr lang="en-GB" sz="2200" dirty="0" smtClean="0">
                <a:solidFill>
                  <a:srgbClr val="FF0000"/>
                </a:solidFill>
              </a:rPr>
              <a:t>5)Strength:</a:t>
            </a:r>
            <a:r>
              <a:rPr lang="en-GB" sz="2200" dirty="0" smtClean="0"/>
              <a:t> It is critical stress required to initiate failure.</a:t>
            </a:r>
            <a:br>
              <a:rPr lang="en-GB" sz="2200" dirty="0" smtClean="0"/>
            </a:br>
            <a:r>
              <a:rPr lang="en-GB" sz="2200" dirty="0" smtClean="0"/>
              <a:t>	Failure is permanent deformation </a:t>
            </a:r>
            <a:r>
              <a:rPr lang="en-GB" sz="2200" dirty="0" err="1" smtClean="0"/>
              <a:t>i.e</a:t>
            </a:r>
            <a:r>
              <a:rPr lang="en-GB" sz="2200" dirty="0" smtClean="0"/>
              <a:t> material bends but not breaks.</a:t>
            </a:r>
            <a:br>
              <a:rPr lang="en-GB" sz="2200" dirty="0" smtClean="0"/>
            </a:br>
            <a:r>
              <a:rPr lang="en-GB" sz="2200" dirty="0" smtClean="0"/>
              <a:t>	Strength is resistance offered by material when external load is applied.</a:t>
            </a:r>
            <a:br>
              <a:rPr lang="en-GB" sz="2200" dirty="0" smtClean="0"/>
            </a:br>
            <a:r>
              <a:rPr lang="en-GB" sz="2200" dirty="0" smtClean="0">
                <a:solidFill>
                  <a:srgbClr val="FF0000"/>
                </a:solidFill>
              </a:rPr>
              <a:t>6) Ductility: </a:t>
            </a:r>
            <a:r>
              <a:rPr lang="en-GB" sz="2200" dirty="0" smtClean="0"/>
              <a:t>It is permanent strain that produces fracture. It is commonly expressed in percent(%). </a:t>
            </a:r>
            <a:br>
              <a:rPr lang="en-GB" sz="2200" dirty="0" smtClean="0"/>
            </a:br>
            <a:r>
              <a:rPr lang="en-GB" sz="2200" dirty="0" smtClean="0"/>
              <a:t>	Second measure of ductility is the reduction of area at a point of fracture.</a:t>
            </a:r>
            <a:br>
              <a:rPr lang="en-GB" sz="2200" dirty="0" smtClean="0"/>
            </a:br>
            <a:r>
              <a:rPr lang="en-GB" sz="2200" dirty="0" smtClean="0"/>
              <a:t>Reduction of Area(R) = (A</a:t>
            </a:r>
            <a:r>
              <a:rPr lang="en-GB" sz="2200" baseline="-25000" dirty="0" smtClean="0"/>
              <a:t>0</a:t>
            </a:r>
            <a:r>
              <a:rPr lang="en-GB" sz="2200" dirty="0" smtClean="0"/>
              <a:t>-A</a:t>
            </a:r>
            <a:r>
              <a:rPr lang="en-GB" sz="2200" baseline="-25000" dirty="0" smtClean="0"/>
              <a:t>f</a:t>
            </a:r>
            <a:r>
              <a:rPr lang="en-GB" sz="2200" dirty="0" smtClean="0"/>
              <a:t>)/A</a:t>
            </a:r>
            <a:r>
              <a:rPr lang="en-GB" sz="2200" baseline="-25000" dirty="0" smtClean="0"/>
              <a:t>0</a:t>
            </a:r>
            <a:r>
              <a:rPr lang="en-GB" sz="2200" dirty="0" smtClean="0"/>
              <a:t/>
            </a:r>
            <a:br>
              <a:rPr lang="en-GB" sz="2200" dirty="0" smtClean="0"/>
            </a:br>
            <a:r>
              <a:rPr lang="en-GB" sz="2200" dirty="0" smtClean="0"/>
              <a:t>% R of A = (A</a:t>
            </a:r>
            <a:r>
              <a:rPr lang="en-GB" sz="2200" baseline="-25000" dirty="0" smtClean="0"/>
              <a:t>0</a:t>
            </a:r>
            <a:r>
              <a:rPr lang="en-GB" sz="2200" dirty="0" smtClean="0"/>
              <a:t>-A</a:t>
            </a:r>
            <a:r>
              <a:rPr lang="en-GB" sz="2200" baseline="-25000" dirty="0" smtClean="0"/>
              <a:t>f</a:t>
            </a:r>
            <a:r>
              <a:rPr lang="en-GB" sz="2200" dirty="0" smtClean="0"/>
              <a:t>)/A</a:t>
            </a:r>
            <a:r>
              <a:rPr lang="en-GB" sz="2200" baseline="-25000" dirty="0" smtClean="0"/>
              <a:t>0 </a:t>
            </a:r>
            <a:r>
              <a:rPr lang="en-GB" sz="2200" dirty="0" smtClean="0"/>
              <a:t>X 100</a:t>
            </a:r>
            <a:br>
              <a:rPr lang="en-GB" sz="2200" dirty="0" smtClean="0"/>
            </a:br>
            <a:r>
              <a:rPr lang="en-GB" sz="2200" dirty="0" smtClean="0"/>
              <a:t>Where </a:t>
            </a:r>
            <a:r>
              <a:rPr lang="en-GB" sz="2200" dirty="0" err="1" smtClean="0"/>
              <a:t>A</a:t>
            </a:r>
            <a:r>
              <a:rPr lang="en-GB" sz="2200" baseline="-25000" dirty="0" err="1" smtClean="0"/>
              <a:t>f</a:t>
            </a:r>
            <a:r>
              <a:rPr lang="en-GB" sz="2200" baseline="-25000" dirty="0" smtClean="0"/>
              <a:t> </a:t>
            </a:r>
            <a:r>
              <a:rPr lang="en-GB" sz="2200" dirty="0" smtClean="0"/>
              <a:t>= fracture area of applied strain</a:t>
            </a:r>
            <a:br>
              <a:rPr lang="en-GB" sz="2200" dirty="0" smtClean="0"/>
            </a:br>
            <a:r>
              <a:rPr lang="en-GB" sz="2200" dirty="0" smtClean="0"/>
              <a:t>	A</a:t>
            </a:r>
            <a:r>
              <a:rPr lang="en-GB" sz="2200" baseline="-25000" dirty="0" smtClean="0"/>
              <a:t>0</a:t>
            </a:r>
            <a:r>
              <a:rPr lang="en-GB" sz="2200" dirty="0" smtClean="0"/>
              <a:t>= Original area.</a:t>
            </a:r>
            <a:r>
              <a:rPr lang="en-GB" sz="2400" dirty="0" smtClean="0"/>
              <a:t/>
            </a:r>
            <a:br>
              <a:rPr lang="en-GB" sz="2400" dirty="0" smtClean="0"/>
            </a:br>
            <a:r>
              <a:rPr lang="en-GB" sz="2400" dirty="0" smtClean="0"/>
              <a:t/>
            </a:r>
            <a:br>
              <a:rPr lang="en-GB" sz="2400" dirty="0" smtClean="0"/>
            </a:br>
            <a:endParaRPr lang="en-GB" sz="2400" dirty="0"/>
          </a:p>
        </p:txBody>
      </p:sp>
    </p:spTree>
  </p:cSld>
  <p:clrMapOvr>
    <a:masterClrMapping/>
  </p:clrMapOvr>
  <p:transition>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6278562"/>
          </a:xfrm>
        </p:spPr>
        <p:txBody>
          <a:bodyPr>
            <a:noAutofit/>
          </a:bodyPr>
          <a:lstStyle/>
          <a:p>
            <a:pPr algn="l"/>
            <a:r>
              <a:rPr lang="en-GB" sz="2800" dirty="0" smtClean="0">
                <a:solidFill>
                  <a:srgbClr val="FF0000"/>
                </a:solidFill>
              </a:rPr>
              <a:t>7)Hardness:</a:t>
            </a:r>
            <a:r>
              <a:rPr lang="en-GB" sz="2400" dirty="0" smtClean="0"/>
              <a:t>  It is resistance of material to penetrate and scratching. It is directly proportional to tensile strength.</a:t>
            </a:r>
            <a:br>
              <a:rPr lang="en-GB" sz="2400" dirty="0" smtClean="0"/>
            </a:br>
            <a:r>
              <a:rPr lang="en-GB" sz="2400" dirty="0" smtClean="0"/>
              <a:t>	According to </a:t>
            </a:r>
            <a:r>
              <a:rPr lang="en-GB" sz="2400" dirty="0" err="1" smtClean="0"/>
              <a:t>Brinell</a:t>
            </a:r>
            <a:r>
              <a:rPr lang="en-GB" sz="2400" dirty="0" smtClean="0"/>
              <a:t> , hardness is load applied per unit area i.e. Hardness= load/area  it’s unit is  kg/mm</a:t>
            </a:r>
            <a:r>
              <a:rPr lang="en-GB" sz="2400" baseline="30000" dirty="0" smtClean="0"/>
              <a:t>2</a:t>
            </a:r>
            <a:r>
              <a:rPr lang="en-GB" sz="2400" dirty="0" smtClean="0"/>
              <a:t>.</a:t>
            </a:r>
            <a:br>
              <a:rPr lang="en-GB" sz="2400" dirty="0" smtClean="0"/>
            </a:br>
            <a:r>
              <a:rPr lang="en-GB" sz="2800" dirty="0" smtClean="0">
                <a:solidFill>
                  <a:srgbClr val="FF0000"/>
                </a:solidFill>
              </a:rPr>
              <a:t>8) Toughness: </a:t>
            </a:r>
            <a:r>
              <a:rPr lang="en-GB" sz="2400" dirty="0" smtClean="0"/>
              <a:t>It is amount of energy absorbed by material before actual fracture takes place. It’s unit is joule.</a:t>
            </a:r>
            <a:br>
              <a:rPr lang="en-GB" sz="2400" dirty="0" smtClean="0"/>
            </a:br>
            <a:r>
              <a:rPr lang="en-GB" sz="2400" dirty="0" smtClean="0"/>
              <a:t>	The toughness can be calculated from area under stress- strain curve.</a:t>
            </a:r>
            <a:br>
              <a:rPr lang="en-GB" sz="2400" dirty="0" smtClean="0"/>
            </a:br>
            <a:r>
              <a:rPr lang="en-GB" sz="2800" dirty="0" smtClean="0">
                <a:solidFill>
                  <a:srgbClr val="FF0000"/>
                </a:solidFill>
              </a:rPr>
              <a:t>9) Creep:  </a:t>
            </a:r>
            <a:r>
              <a:rPr lang="en-GB" sz="2400" dirty="0" smtClean="0"/>
              <a:t>The slow and continues fracture of a material with time at constant stress and high temperature below elastic limit is called Creep.</a:t>
            </a:r>
            <a:br>
              <a:rPr lang="en-GB" sz="2400" dirty="0" smtClean="0"/>
            </a:br>
            <a:r>
              <a:rPr lang="en-GB" sz="2400" dirty="0" smtClean="0"/>
              <a:t>	Creep is permanent deformation of a material under the load as a fraction of time. It </a:t>
            </a:r>
            <a:r>
              <a:rPr lang="en-GB" sz="2400" dirty="0" err="1" smtClean="0"/>
              <a:t>occres</a:t>
            </a:r>
            <a:r>
              <a:rPr lang="en-GB" sz="2400" dirty="0" smtClean="0"/>
              <a:t> </a:t>
            </a:r>
            <a:r>
              <a:rPr lang="en-GB" sz="2400" dirty="0" err="1" smtClean="0"/>
              <a:t>onl</a:t>
            </a:r>
            <a:r>
              <a:rPr lang="en-GB" sz="2400" dirty="0" smtClean="0"/>
              <a:t> at a temperature above 0.4Tm.</a:t>
            </a:r>
            <a:br>
              <a:rPr lang="en-GB" sz="2400" dirty="0" smtClean="0"/>
            </a:br>
            <a:r>
              <a:rPr lang="en-GB" sz="2400" dirty="0" smtClean="0"/>
              <a:t>Room temperature for iron is 0.16Tm and for copper it is 0.22 Tm. So creep at room temperature is negligible in these materials.</a:t>
            </a:r>
            <a:endParaRPr lang="en-GB" sz="2400" dirty="0"/>
          </a:p>
        </p:txBody>
      </p:sp>
    </p:spTree>
  </p:cSld>
  <p:clrMapOvr>
    <a:masterClrMapping/>
  </p:clrMapOvr>
  <p:transition>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54762"/>
          </a:xfrm>
        </p:spPr>
        <p:txBody>
          <a:bodyPr>
            <a:normAutofit/>
          </a:bodyPr>
          <a:lstStyle/>
          <a:p>
            <a:pPr algn="l"/>
            <a:r>
              <a:rPr lang="en-GB" sz="2400" dirty="0" smtClean="0">
                <a:solidFill>
                  <a:srgbClr val="FF0000"/>
                </a:solidFill>
              </a:rPr>
              <a:t>10) Fatigue: </a:t>
            </a:r>
            <a:r>
              <a:rPr lang="en-GB" sz="2400" dirty="0" smtClean="0"/>
              <a:t>The fatigue strength of material is the maximum stress at which failure may occurs after a certain number of cyclic load applications. </a:t>
            </a:r>
            <a:br>
              <a:rPr lang="en-GB" sz="2400" dirty="0" smtClean="0"/>
            </a:br>
            <a:r>
              <a:rPr lang="en-GB" sz="2400" dirty="0" smtClean="0"/>
              <a:t>	Rotating shafts , connecting rods, aircrafts wings are some examples of some examples of structural and machine components that are subjected to millions of cycles of alternating stresses during services.</a:t>
            </a:r>
            <a:br>
              <a:rPr lang="en-GB" sz="2400" dirty="0" smtClean="0"/>
            </a:br>
            <a:r>
              <a:rPr lang="en-GB" sz="2400" dirty="0" smtClean="0"/>
              <a:t>	The majority of failures of such components in service are due to fatigue.</a:t>
            </a:r>
            <a:br>
              <a:rPr lang="en-GB" sz="2400" dirty="0" smtClean="0"/>
            </a:br>
            <a:r>
              <a:rPr lang="en-GB" sz="2400" dirty="0" smtClean="0">
                <a:solidFill>
                  <a:srgbClr val="FF0000"/>
                </a:solidFill>
              </a:rPr>
              <a:t>11) Malleability: </a:t>
            </a:r>
            <a:r>
              <a:rPr lang="en-GB" sz="2400" dirty="0" smtClean="0"/>
              <a:t>It is the ability of the materials to exhibit large deformation when being subjected to compressive force. </a:t>
            </a:r>
            <a:r>
              <a:rPr lang="en-GB" sz="2400" dirty="0" err="1" smtClean="0"/>
              <a:t>Mallleable</a:t>
            </a:r>
            <a:r>
              <a:rPr lang="en-GB" sz="2400" dirty="0" smtClean="0"/>
              <a:t> materials can be made into thin and flat sheet without tearing. </a:t>
            </a:r>
            <a:br>
              <a:rPr lang="en-GB" sz="2400" dirty="0" smtClean="0"/>
            </a:br>
            <a:r>
              <a:rPr lang="en-GB" sz="2400" dirty="0" smtClean="0"/>
              <a:t> 	Copper, gold silver, iron and aluminium are used in flat sheet, foil and wire because  the are highly malleable and ductile.</a:t>
            </a:r>
            <a:br>
              <a:rPr lang="en-GB" sz="2400" dirty="0" smtClean="0"/>
            </a:br>
            <a:r>
              <a:rPr lang="en-GB" sz="2400" dirty="0" smtClean="0">
                <a:solidFill>
                  <a:srgbClr val="FF0000"/>
                </a:solidFill>
              </a:rPr>
              <a:t>12) Stiffness: </a:t>
            </a:r>
            <a:r>
              <a:rPr lang="en-GB" sz="2400" dirty="0" smtClean="0"/>
              <a:t>The resistance of a material to deflection is called stiffness or rigidity. It is measured by Young’s modulus.</a:t>
            </a:r>
            <a:br>
              <a:rPr lang="en-GB" sz="2400" dirty="0" smtClean="0"/>
            </a:br>
            <a:r>
              <a:rPr lang="en-GB" sz="2400" dirty="0" smtClean="0"/>
              <a:t>	 As Young’s modulus is higher, material is more stiffer</a:t>
            </a:r>
            <a:endParaRPr lang="en-GB" sz="2400" dirty="0"/>
          </a:p>
        </p:txBody>
      </p:sp>
    </p:spTree>
  </p:cSld>
  <p:clrMapOvr>
    <a:masterClrMapping/>
  </p:clrMapOvr>
  <p:transition>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THERMAL PROPERTIES</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762000"/>
            <a:ext cx="8534400" cy="5867400"/>
          </a:xfrm>
        </p:spPr>
        <p:txBody>
          <a:bodyPr>
            <a:normAutofit lnSpcReduction="10000"/>
          </a:bodyPr>
          <a:lstStyle/>
          <a:p>
            <a:r>
              <a:rPr lang="en-GB" dirty="0" smtClean="0"/>
              <a:t> </a:t>
            </a:r>
            <a:r>
              <a:rPr lang="en-GB" sz="2400" dirty="0" smtClean="0"/>
              <a:t>Thermal properties have important role in material deformation and structure of the materials</a:t>
            </a:r>
          </a:p>
          <a:p>
            <a:pPr marL="457200" indent="-457200">
              <a:buAutoNum type="arabicParenR"/>
            </a:pPr>
            <a:r>
              <a:rPr lang="en-GB" sz="2800" dirty="0" smtClean="0">
                <a:solidFill>
                  <a:srgbClr val="FF0000"/>
                </a:solidFill>
              </a:rPr>
              <a:t>Specific Heat: </a:t>
            </a:r>
            <a:r>
              <a:rPr lang="en-GB" sz="2400" dirty="0" smtClean="0"/>
              <a:t>Heat is the energy that is transferred from the regions of higher temperature to those of lower temperature.</a:t>
            </a:r>
          </a:p>
          <a:p>
            <a:pPr marL="457200" indent="-457200">
              <a:buNone/>
            </a:pPr>
            <a:r>
              <a:rPr lang="en-GB" sz="2400" dirty="0" smtClean="0"/>
              <a:t>		Specific heat of a substance is the quantity of heat absorbed or used to increase the temperature of unit mass of the substance through one degree Celsius. </a:t>
            </a:r>
          </a:p>
          <a:p>
            <a:pPr marL="457200" indent="-457200">
              <a:buNone/>
            </a:pPr>
            <a:r>
              <a:rPr lang="en-GB" sz="2400" dirty="0" smtClean="0"/>
              <a:t>		 The quantity of heat energy absorbed ‘Q’ by a substance of mass ‘M’ and specific heat ‘C’ for rise in temperature ‘</a:t>
            </a:r>
            <a:r>
              <a:rPr lang="el-GR" sz="2400" dirty="0" smtClean="0"/>
              <a:t>Δ</a:t>
            </a:r>
            <a:r>
              <a:rPr lang="en-GB" sz="2400" dirty="0" smtClean="0"/>
              <a:t>T’ is</a:t>
            </a:r>
          </a:p>
          <a:p>
            <a:pPr marL="457200" indent="-457200">
              <a:buNone/>
            </a:pPr>
            <a:r>
              <a:rPr lang="en-GB" sz="2400" dirty="0" smtClean="0"/>
              <a:t>	Q = CM</a:t>
            </a:r>
            <a:r>
              <a:rPr lang="el-GR" sz="2400" dirty="0" smtClean="0"/>
              <a:t>Δ</a:t>
            </a:r>
            <a:r>
              <a:rPr lang="en-GB" sz="2400" dirty="0" smtClean="0"/>
              <a:t>T			hence, C = Q/M</a:t>
            </a:r>
            <a:r>
              <a:rPr lang="el-GR" sz="2400" dirty="0" smtClean="0"/>
              <a:t>Δ</a:t>
            </a:r>
            <a:r>
              <a:rPr lang="en-GB" sz="2400" dirty="0" smtClean="0"/>
              <a:t>T</a:t>
            </a:r>
          </a:p>
          <a:p>
            <a:pPr marL="457200" indent="-457200">
              <a:buNone/>
            </a:pPr>
            <a:r>
              <a:rPr lang="en-GB" sz="2400" dirty="0" smtClean="0"/>
              <a:t>If, M=1unit, </a:t>
            </a:r>
            <a:r>
              <a:rPr lang="el-GR" sz="2400" dirty="0" smtClean="0"/>
              <a:t>Δ</a:t>
            </a:r>
            <a:r>
              <a:rPr lang="en-GB" sz="2400" dirty="0" smtClean="0"/>
              <a:t>T = 1</a:t>
            </a:r>
            <a:r>
              <a:rPr lang="en-GB" sz="2400" baseline="30000" dirty="0" smtClean="0"/>
              <a:t>0</a:t>
            </a:r>
            <a:r>
              <a:rPr lang="en-GB" sz="2400" dirty="0" smtClean="0"/>
              <a:t>C then </a:t>
            </a:r>
            <a:r>
              <a:rPr lang="en-GB" sz="2400" dirty="0" smtClean="0">
                <a:solidFill>
                  <a:srgbClr val="FF0000"/>
                </a:solidFill>
              </a:rPr>
              <a:t>C=Q</a:t>
            </a:r>
          </a:p>
          <a:p>
            <a:pPr marL="457200" indent="-457200">
              <a:buNone/>
            </a:pPr>
            <a:r>
              <a:rPr lang="en-GB" sz="2400" dirty="0" smtClean="0">
                <a:solidFill>
                  <a:srgbClr val="FF0000"/>
                </a:solidFill>
              </a:rPr>
              <a:t> </a:t>
            </a:r>
            <a:r>
              <a:rPr lang="en-GB" sz="2400" dirty="0" smtClean="0"/>
              <a:t>Heat unit of specific heat is Kcal/</a:t>
            </a:r>
            <a:r>
              <a:rPr lang="en-GB" sz="2400" dirty="0" err="1" smtClean="0"/>
              <a:t>Kgk</a:t>
            </a:r>
            <a:endParaRPr lang="en-GB" sz="2400" dirty="0" smtClean="0"/>
          </a:p>
          <a:p>
            <a:pPr marL="457200" indent="-457200">
              <a:buNone/>
            </a:pPr>
            <a:r>
              <a:rPr lang="en-GB" sz="2400" dirty="0" smtClean="0"/>
              <a:t>Work unit of specific heat is JKg</a:t>
            </a:r>
            <a:r>
              <a:rPr lang="en-GB" sz="2400" baseline="30000" dirty="0" smtClean="0"/>
              <a:t>-1</a:t>
            </a:r>
            <a:r>
              <a:rPr lang="en-GB" sz="2400" dirty="0" smtClean="0"/>
              <a:t>K</a:t>
            </a:r>
            <a:r>
              <a:rPr lang="en-GB" sz="2400" baseline="30000" dirty="0" smtClean="0"/>
              <a:t>-1</a:t>
            </a:r>
            <a:r>
              <a:rPr lang="en-GB" sz="2400" dirty="0" smtClean="0"/>
              <a:t> or erg/g</a:t>
            </a:r>
            <a:r>
              <a:rPr lang="en-GB" sz="2400" baseline="30000" dirty="0" smtClean="0"/>
              <a:t>0</a:t>
            </a:r>
            <a:r>
              <a:rPr lang="en-GB" sz="2400" dirty="0" smtClean="0"/>
              <a:t>C</a:t>
            </a:r>
          </a:p>
          <a:p>
            <a:pPr marL="457200" indent="-457200">
              <a:buNone/>
            </a:pPr>
            <a:r>
              <a:rPr lang="en-GB" sz="2400" dirty="0" smtClean="0"/>
              <a:t>Specific heat of different materials is different.</a:t>
            </a:r>
          </a:p>
          <a:p>
            <a:pPr marL="457200" indent="-457200">
              <a:buNone/>
            </a:pPr>
            <a:endParaRPr lang="en-GB" sz="2400" dirty="0">
              <a:solidFill>
                <a:srgbClr val="FF0000"/>
              </a:solidFill>
            </a:endParaRPr>
          </a:p>
        </p:txBody>
      </p:sp>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6430962"/>
          </a:xfrm>
        </p:spPr>
        <p:txBody>
          <a:bodyPr>
            <a:normAutofit/>
          </a:bodyPr>
          <a:lstStyle/>
          <a:p>
            <a:pPr algn="l"/>
            <a:r>
              <a:rPr lang="en-GB" sz="2400" dirty="0" smtClean="0">
                <a:solidFill>
                  <a:srgbClr val="FF0000"/>
                </a:solidFill>
              </a:rPr>
              <a:t>2) Thermal Expansion: </a:t>
            </a:r>
            <a:r>
              <a:rPr lang="en-GB" sz="2400" dirty="0" smtClean="0"/>
              <a:t>As the temperature of the material increases then inter-atomic distances with change in thermal energy  increases hence expansion occurs.</a:t>
            </a:r>
            <a:br>
              <a:rPr lang="en-GB" sz="2400" dirty="0" smtClean="0"/>
            </a:br>
            <a:r>
              <a:rPr lang="en-GB" sz="2400" dirty="0" smtClean="0"/>
              <a:t>	The property of the material which tends to expand with application of thermal energy is called thermal expansion.</a:t>
            </a:r>
            <a:br>
              <a:rPr lang="en-GB" sz="2400" dirty="0" smtClean="0"/>
            </a:br>
            <a:r>
              <a:rPr lang="en-GB" sz="2400" dirty="0" smtClean="0"/>
              <a:t>There are mainly two types of thermal expansions</a:t>
            </a:r>
            <a:br>
              <a:rPr lang="en-GB" sz="2400" dirty="0" smtClean="0"/>
            </a:br>
            <a:r>
              <a:rPr lang="en-GB" sz="2400" dirty="0" smtClean="0"/>
              <a:t>a) linear Expansion &amp; b) Volume Expansion</a:t>
            </a:r>
            <a:br>
              <a:rPr lang="en-GB" sz="2400" dirty="0" smtClean="0"/>
            </a:br>
            <a:r>
              <a:rPr lang="en-GB" sz="2400" dirty="0" smtClean="0"/>
              <a:t/>
            </a:r>
            <a:br>
              <a:rPr lang="en-GB" sz="2400" dirty="0" smtClean="0"/>
            </a:br>
            <a:r>
              <a:rPr lang="en-GB" sz="2400" dirty="0" smtClean="0"/>
              <a:t> </a:t>
            </a:r>
            <a:r>
              <a:rPr lang="en-GB" sz="2400" dirty="0" smtClean="0">
                <a:solidFill>
                  <a:srgbClr val="008000"/>
                </a:solidFill>
              </a:rPr>
              <a:t>* Linear Expansion: </a:t>
            </a:r>
            <a:r>
              <a:rPr lang="en-GB" sz="2400" dirty="0" smtClean="0"/>
              <a:t>It is one dimensional expansion. Consider an object of initial length Li and at a temperature Ti. When it heated then Lf and </a:t>
            </a:r>
            <a:r>
              <a:rPr lang="en-GB" sz="2400" dirty="0" err="1" smtClean="0"/>
              <a:t>Tf</a:t>
            </a:r>
            <a:r>
              <a:rPr lang="en-GB" sz="2400" dirty="0" smtClean="0"/>
              <a:t> are final length and temperature of an object. </a:t>
            </a:r>
            <a:br>
              <a:rPr lang="en-GB" sz="2400" dirty="0" smtClean="0"/>
            </a:br>
            <a:r>
              <a:rPr lang="en-GB" sz="2400" dirty="0" smtClean="0"/>
              <a:t>Then the change in length of the object is </a:t>
            </a:r>
            <a:r>
              <a:rPr lang="el-GR" sz="2400" dirty="0" smtClean="0"/>
              <a:t>Δ</a:t>
            </a:r>
            <a:r>
              <a:rPr lang="en-GB" sz="2400" dirty="0" smtClean="0"/>
              <a:t>L = Lf – Li</a:t>
            </a:r>
            <a:br>
              <a:rPr lang="en-GB" sz="2400" dirty="0" smtClean="0"/>
            </a:br>
            <a:r>
              <a:rPr lang="en-GB" sz="2400" dirty="0" smtClean="0"/>
              <a:t>which is given by </a:t>
            </a:r>
            <a:r>
              <a:rPr lang="el-GR" sz="2400" dirty="0" smtClean="0"/>
              <a:t>Δ</a:t>
            </a:r>
            <a:r>
              <a:rPr lang="en-GB" sz="2400" dirty="0" smtClean="0"/>
              <a:t>L = </a:t>
            </a:r>
            <a:r>
              <a:rPr lang="el-GR" sz="2400" dirty="0" smtClean="0"/>
              <a:t>α</a:t>
            </a:r>
            <a:r>
              <a:rPr lang="en-GB" sz="2400" dirty="0" smtClean="0"/>
              <a:t>Li</a:t>
            </a:r>
            <a:r>
              <a:rPr lang="el-GR" sz="2400" dirty="0" smtClean="0"/>
              <a:t>Δ</a:t>
            </a:r>
            <a:r>
              <a:rPr lang="en-GB" sz="2400" dirty="0" smtClean="0"/>
              <a:t>T</a:t>
            </a:r>
            <a:br>
              <a:rPr lang="en-GB" sz="2400" dirty="0" smtClean="0"/>
            </a:br>
            <a:r>
              <a:rPr lang="en-GB" sz="2400" dirty="0" smtClean="0"/>
              <a:t>Where, </a:t>
            </a:r>
            <a:r>
              <a:rPr lang="el-GR" sz="2400" dirty="0" smtClean="0"/>
              <a:t>Δ</a:t>
            </a:r>
            <a:r>
              <a:rPr lang="en-GB" sz="2400" dirty="0" smtClean="0"/>
              <a:t>T = </a:t>
            </a:r>
            <a:r>
              <a:rPr lang="en-GB" sz="2400" dirty="0" err="1" smtClean="0"/>
              <a:t>Tf</a:t>
            </a:r>
            <a:r>
              <a:rPr lang="en-GB" sz="2400" dirty="0" smtClean="0"/>
              <a:t> – Ti is the change in temperature of the object and </a:t>
            </a:r>
            <a:br>
              <a:rPr lang="en-GB" sz="2400" dirty="0" smtClean="0"/>
            </a:br>
            <a:r>
              <a:rPr lang="el-GR" sz="2400" dirty="0" smtClean="0"/>
              <a:t>α</a:t>
            </a:r>
            <a:r>
              <a:rPr lang="en-GB" sz="2400" dirty="0" smtClean="0"/>
              <a:t> is constant  which is characteristics of the materials called </a:t>
            </a:r>
            <a:r>
              <a:rPr lang="en-GB" sz="2400" u="sng" dirty="0" smtClean="0"/>
              <a:t>coefficient of linear expansion </a:t>
            </a:r>
            <a:endParaRPr lang="en-GB" sz="2400" u="sng" dirty="0"/>
          </a:p>
        </p:txBody>
      </p:sp>
    </p:spTree>
  </p:cSld>
  <p:clrMapOvr>
    <a:masterClrMapping/>
  </p:clrMapOvr>
  <p:transition>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6354762"/>
          </a:xfrm>
        </p:spPr>
        <p:txBody>
          <a:bodyPr>
            <a:normAutofit/>
          </a:bodyPr>
          <a:lstStyle/>
          <a:p>
            <a:pPr algn="l"/>
            <a:r>
              <a:rPr lang="en-GB" sz="2400" dirty="0" smtClean="0">
                <a:solidFill>
                  <a:srgbClr val="008000"/>
                </a:solidFill>
              </a:rPr>
              <a:t>* Volume Expansion:  </a:t>
            </a:r>
            <a:r>
              <a:rPr lang="en-GB" sz="2400" dirty="0" smtClean="0"/>
              <a:t>the volume expansion works almost identically to linear expansion.</a:t>
            </a:r>
            <a:br>
              <a:rPr lang="en-GB" sz="2400" dirty="0" smtClean="0"/>
            </a:br>
            <a:r>
              <a:rPr lang="en-GB" sz="2400" dirty="0" smtClean="0"/>
              <a:t>	If an object or substance of initial volume Vi undergoes change in temperature </a:t>
            </a:r>
            <a:r>
              <a:rPr lang="el-GR" sz="2400" dirty="0" smtClean="0"/>
              <a:t>Δ</a:t>
            </a:r>
            <a:r>
              <a:rPr lang="en-GB" sz="2400" dirty="0" smtClean="0"/>
              <a:t>T, then it’s volume will changes by an amount </a:t>
            </a:r>
            <a:r>
              <a:rPr lang="el-GR" sz="2400" dirty="0" smtClean="0"/>
              <a:t>Δ</a:t>
            </a:r>
            <a:r>
              <a:rPr lang="en-GB" sz="2400" dirty="0" smtClean="0"/>
              <a:t>V= </a:t>
            </a:r>
            <a:r>
              <a:rPr lang="el-GR" sz="2400" dirty="0" smtClean="0"/>
              <a:t>β</a:t>
            </a:r>
            <a:r>
              <a:rPr lang="en-GB" sz="2400" dirty="0" smtClean="0"/>
              <a:t>Vi</a:t>
            </a:r>
            <a:r>
              <a:rPr lang="el-GR" sz="2400" dirty="0" smtClean="0"/>
              <a:t>Δ</a:t>
            </a:r>
            <a:r>
              <a:rPr lang="en-GB" sz="2400" dirty="0" smtClean="0"/>
              <a:t>T</a:t>
            </a:r>
            <a:br>
              <a:rPr lang="en-GB" sz="2400" dirty="0" smtClean="0"/>
            </a:br>
            <a:r>
              <a:rPr lang="en-GB" sz="2400" dirty="0" smtClean="0"/>
              <a:t>Here </a:t>
            </a:r>
            <a:r>
              <a:rPr lang="el-GR" sz="2400" dirty="0" smtClean="0"/>
              <a:t>β</a:t>
            </a:r>
            <a:r>
              <a:rPr lang="en-GB" sz="2400" dirty="0" smtClean="0"/>
              <a:t> is constant called coefficient of volume expansion. </a:t>
            </a:r>
            <a:br>
              <a:rPr lang="en-GB" sz="2400" dirty="0" smtClean="0"/>
            </a:br>
            <a:r>
              <a:rPr lang="en-GB" sz="2400" dirty="0" smtClean="0"/>
              <a:t/>
            </a:r>
            <a:br>
              <a:rPr lang="en-GB" sz="2400" dirty="0" smtClean="0"/>
            </a:br>
            <a:r>
              <a:rPr lang="en-GB" sz="2400" dirty="0" smtClean="0">
                <a:solidFill>
                  <a:srgbClr val="008000"/>
                </a:solidFill>
              </a:rPr>
              <a:t>Volume and linear expansions are related as </a:t>
            </a:r>
            <a:r>
              <a:rPr lang="el-GR" sz="2400" dirty="0" smtClean="0">
                <a:solidFill>
                  <a:srgbClr val="008000"/>
                </a:solidFill>
              </a:rPr>
              <a:t>β</a:t>
            </a:r>
            <a:r>
              <a:rPr lang="en-GB" sz="2400" dirty="0" smtClean="0">
                <a:solidFill>
                  <a:srgbClr val="008000"/>
                </a:solidFill>
              </a:rPr>
              <a:t> = </a:t>
            </a:r>
            <a:r>
              <a:rPr lang="en-GB" sz="2400" dirty="0" smtClean="0">
                <a:solidFill>
                  <a:srgbClr val="008000"/>
                </a:solidFill>
              </a:rPr>
              <a:t>3</a:t>
            </a:r>
            <a:r>
              <a:rPr lang="el-GR" sz="2400" dirty="0" smtClean="0">
                <a:solidFill>
                  <a:srgbClr val="008000"/>
                </a:solidFill>
              </a:rPr>
              <a:t>α</a:t>
            </a:r>
            <a:r>
              <a:rPr lang="en-GB" sz="2400" baseline="30000" dirty="0" smtClean="0">
                <a:solidFill>
                  <a:srgbClr val="008000"/>
                </a:solidFill>
              </a:rPr>
              <a:t/>
            </a:r>
            <a:br>
              <a:rPr lang="en-GB" sz="2400" baseline="30000" dirty="0" smtClean="0">
                <a:solidFill>
                  <a:srgbClr val="008000"/>
                </a:solidFill>
              </a:rPr>
            </a:br>
            <a:r>
              <a:rPr lang="en-GB" sz="2400" dirty="0" smtClean="0">
                <a:solidFill>
                  <a:srgbClr val="008000"/>
                </a:solidFill>
              </a:rPr>
              <a:t/>
            </a:r>
            <a:br>
              <a:rPr lang="en-GB" sz="2400" dirty="0" smtClean="0">
                <a:solidFill>
                  <a:srgbClr val="008000"/>
                </a:solidFill>
              </a:rPr>
            </a:br>
            <a:r>
              <a:rPr lang="en-GB" sz="2400" dirty="0" smtClean="0">
                <a:solidFill>
                  <a:srgbClr val="FF0000"/>
                </a:solidFill>
              </a:rPr>
              <a:t>3) Thermal Conductivity:  </a:t>
            </a:r>
            <a:r>
              <a:rPr lang="en-GB" sz="2400" dirty="0" smtClean="0"/>
              <a:t>It is the ability of a material to transfer heat in a solid. Thermal conductivity is high in the materials with metallic bonds because delocalized electrons are efficient carriers of the thermal as well as electric energy. </a:t>
            </a:r>
            <a:br>
              <a:rPr lang="en-GB" sz="2400" dirty="0" smtClean="0"/>
            </a:br>
            <a:r>
              <a:rPr lang="en-GB" sz="2400" dirty="0" smtClean="0"/>
              <a:t>	In general the material which is good conductor of heat is also good conductor of electricity.</a:t>
            </a:r>
            <a:br>
              <a:rPr lang="en-GB" sz="2400" dirty="0" smtClean="0"/>
            </a:br>
            <a:endParaRPr lang="en-GB" sz="2400" dirty="0">
              <a:solidFill>
                <a:srgbClr val="008000"/>
              </a:solidFill>
            </a:endParaRPr>
          </a:p>
        </p:txBody>
      </p:sp>
    </p:spTree>
  </p:cSld>
  <p:clrMapOvr>
    <a:masterClrMapping/>
  </p:clrMapOvr>
  <p:transition>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b="1" dirty="0" smtClean="0">
                <a:solidFill>
                  <a:srgbClr val="FF0000"/>
                </a:solidFill>
                <a:effectLst>
                  <a:outerShdw blurRad="38100" dist="38100" dir="2700000" algn="tl">
                    <a:srgbClr val="000000">
                      <a:alpha val="43137"/>
                    </a:srgbClr>
                  </a:outerShdw>
                </a:effectLst>
              </a:rPr>
              <a:t>ELECTRICAL PROPERTIES</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838200"/>
            <a:ext cx="8763000" cy="5791200"/>
          </a:xfrm>
        </p:spPr>
        <p:txBody>
          <a:bodyPr>
            <a:normAutofit/>
          </a:bodyPr>
          <a:lstStyle/>
          <a:p>
            <a:pPr algn="just">
              <a:buNone/>
            </a:pPr>
            <a:r>
              <a:rPr lang="en-GB" sz="2400" dirty="0" smtClean="0"/>
              <a:t>Electrical properties are related to the atomic bonding , energy levels and free electrons.</a:t>
            </a:r>
          </a:p>
          <a:p>
            <a:pPr marL="571500" indent="-571500" algn="just">
              <a:buAutoNum type="romanLcParenR"/>
            </a:pPr>
            <a:r>
              <a:rPr lang="en-GB" sz="2400" dirty="0" smtClean="0">
                <a:solidFill>
                  <a:srgbClr val="FF0000"/>
                </a:solidFill>
              </a:rPr>
              <a:t>Resistivity:</a:t>
            </a:r>
            <a:r>
              <a:rPr lang="en-GB" sz="2400" dirty="0" smtClean="0"/>
              <a:t> Resistivity of a material is the property which apposes to the flow of current.</a:t>
            </a:r>
            <a:endParaRPr lang="en-GB" sz="2400" dirty="0"/>
          </a:p>
          <a:p>
            <a:pPr marL="571500" indent="-571500" algn="just">
              <a:buNone/>
            </a:pPr>
            <a:r>
              <a:rPr lang="en-GB" sz="2400" dirty="0" smtClean="0"/>
              <a:t>		</a:t>
            </a:r>
            <a:r>
              <a:rPr lang="en-GB" sz="2400" dirty="0" smtClean="0">
                <a:solidFill>
                  <a:srgbClr val="008000"/>
                </a:solidFill>
              </a:rPr>
              <a:t>Since resistance of wire is proportional to the length and inversely proportional to cross sectional area.</a:t>
            </a:r>
          </a:p>
          <a:p>
            <a:pPr marL="571500" indent="-571500" algn="just">
              <a:buNone/>
            </a:pPr>
            <a:r>
              <a:rPr lang="en-GB" sz="2400" dirty="0" smtClean="0">
                <a:solidFill>
                  <a:srgbClr val="008000"/>
                </a:solidFill>
              </a:rPr>
              <a:t>		</a:t>
            </a:r>
            <a:r>
              <a:rPr lang="en-GB" sz="2400" dirty="0" smtClean="0"/>
              <a:t>i.e. R</a:t>
            </a:r>
            <a:r>
              <a:rPr lang="el-GR" sz="2400" dirty="0" smtClean="0"/>
              <a:t>α</a:t>
            </a:r>
            <a:r>
              <a:rPr lang="en-US" sz="2400" dirty="0" smtClean="0"/>
              <a:t> L/A          R=</a:t>
            </a:r>
            <a:r>
              <a:rPr lang="el-GR" sz="2400" dirty="0" smtClean="0"/>
              <a:t>ρ</a:t>
            </a:r>
            <a:r>
              <a:rPr lang="en-US" sz="2400" dirty="0" smtClean="0"/>
              <a:t>L/A</a:t>
            </a:r>
          </a:p>
          <a:p>
            <a:pPr marL="571500" indent="-571500" algn="just">
              <a:buNone/>
            </a:pPr>
            <a:r>
              <a:rPr lang="en-US" sz="2400" dirty="0" smtClean="0"/>
              <a:t>	Here </a:t>
            </a:r>
            <a:r>
              <a:rPr lang="el-GR" sz="2400" dirty="0" smtClean="0"/>
              <a:t>ρ</a:t>
            </a:r>
            <a:r>
              <a:rPr lang="en-US" sz="2400" dirty="0" smtClean="0"/>
              <a:t> is proportional constant called electrical resistivity.</a:t>
            </a:r>
          </a:p>
          <a:p>
            <a:pPr marL="571500" indent="-571500" algn="just">
              <a:buNone/>
            </a:pPr>
            <a:r>
              <a:rPr lang="en-US" sz="2400" dirty="0" smtClean="0"/>
              <a:t>	The amount of resistance depends on type of material.</a:t>
            </a:r>
          </a:p>
          <a:p>
            <a:pPr marL="571500" indent="-571500" algn="just">
              <a:buNone/>
            </a:pPr>
            <a:r>
              <a:rPr lang="en-US" sz="2400" dirty="0" smtClean="0"/>
              <a:t>	Materials with low resistivity are good conductor of electricity and the materials with high resistivity are good insulators.</a:t>
            </a:r>
          </a:p>
          <a:p>
            <a:pPr marL="571500" indent="-571500" algn="just">
              <a:buNone/>
            </a:pPr>
            <a:r>
              <a:rPr lang="en-US" sz="2400" dirty="0" smtClean="0"/>
              <a:t>S.I unit of electrical resistivity is ohm meter (</a:t>
            </a:r>
            <a:r>
              <a:rPr lang="el-GR" sz="2400" dirty="0" smtClean="0"/>
              <a:t>Ω</a:t>
            </a:r>
            <a:r>
              <a:rPr lang="en-US" sz="2400" dirty="0" smtClean="0"/>
              <a:t>m)</a:t>
            </a:r>
          </a:p>
          <a:p>
            <a:pPr marL="571500" indent="-571500" algn="just">
              <a:buNone/>
            </a:pPr>
            <a:r>
              <a:rPr lang="en-US" sz="2400" dirty="0" smtClean="0"/>
              <a:t>	</a:t>
            </a:r>
            <a:endParaRPr lang="en-GB" sz="2400" dirty="0" smtClean="0"/>
          </a:p>
        </p:txBody>
      </p:sp>
    </p:spTree>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54762"/>
          </a:xfrm>
        </p:spPr>
        <p:txBody>
          <a:bodyPr>
            <a:normAutofit fontScale="90000"/>
          </a:bodyPr>
          <a:lstStyle/>
          <a:p>
            <a:pPr algn="l"/>
            <a:r>
              <a:rPr lang="en-US" sz="3100" dirty="0" smtClean="0">
                <a:solidFill>
                  <a:srgbClr val="FF0000"/>
                </a:solidFill>
              </a:rPr>
              <a:t>ii) Electrical conductivity</a:t>
            </a:r>
            <a:r>
              <a:rPr lang="en-US" sz="3100" dirty="0" smtClean="0"/>
              <a:t>: </a:t>
            </a:r>
            <a:r>
              <a:rPr lang="en-US" sz="2700" dirty="0" smtClean="0"/>
              <a:t>The reciprocal of resistivity is called electrical conductivity (</a:t>
            </a:r>
            <a:r>
              <a:rPr lang="el-GR" sz="2700" dirty="0" smtClean="0"/>
              <a:t>σ</a:t>
            </a:r>
            <a:r>
              <a:rPr lang="en-US" sz="2700" dirty="0" smtClean="0"/>
              <a:t>)</a:t>
            </a:r>
            <a:br>
              <a:rPr lang="en-US" sz="2700" dirty="0" smtClean="0"/>
            </a:br>
            <a:r>
              <a:rPr lang="en-US" sz="2700" dirty="0" smtClean="0"/>
              <a:t>	i.e. </a:t>
            </a:r>
            <a:r>
              <a:rPr lang="el-GR" sz="2700" dirty="0" smtClean="0"/>
              <a:t>σ</a:t>
            </a:r>
            <a:r>
              <a:rPr lang="en-US" sz="2700" dirty="0" smtClean="0"/>
              <a:t>= 1/</a:t>
            </a:r>
            <a:r>
              <a:rPr lang="el-GR" sz="2700" dirty="0" smtClean="0"/>
              <a:t>ρ</a:t>
            </a:r>
            <a:r>
              <a:rPr lang="en-US" sz="2700" dirty="0" smtClean="0"/>
              <a:t>.</a:t>
            </a:r>
            <a:br>
              <a:rPr lang="en-US" sz="2700" dirty="0" smtClean="0"/>
            </a:br>
            <a:r>
              <a:rPr lang="en-US" sz="2700" dirty="0" smtClean="0"/>
              <a:t>It’s unit is ohm</a:t>
            </a:r>
            <a:r>
              <a:rPr lang="en-US" sz="2700" baseline="30000" dirty="0" smtClean="0"/>
              <a:t>-1</a:t>
            </a:r>
            <a:r>
              <a:rPr lang="en-US" sz="2700" dirty="0" smtClean="0"/>
              <a:t> m</a:t>
            </a:r>
            <a:r>
              <a:rPr lang="en-US" sz="2700" baseline="30000" dirty="0" smtClean="0"/>
              <a:t>-1</a:t>
            </a:r>
            <a:r>
              <a:rPr lang="en-US" sz="2700" dirty="0" smtClean="0"/>
              <a:t>(</a:t>
            </a:r>
            <a:r>
              <a:rPr lang="el-GR" sz="2700" dirty="0" smtClean="0"/>
              <a:t>Ω</a:t>
            </a:r>
            <a:r>
              <a:rPr lang="en-US" sz="2700" baseline="30000" dirty="0" smtClean="0"/>
              <a:t>-1</a:t>
            </a:r>
            <a:r>
              <a:rPr lang="en-US" sz="2700" dirty="0" smtClean="0"/>
              <a:t>m</a:t>
            </a:r>
            <a:r>
              <a:rPr lang="en-US" sz="2700" baseline="30000" dirty="0" smtClean="0"/>
              <a:t>-1</a:t>
            </a:r>
            <a:r>
              <a:rPr lang="en-US" sz="2700" dirty="0" smtClean="0"/>
              <a:t>) or mho/m </a:t>
            </a:r>
            <a:br>
              <a:rPr lang="en-US" sz="2700" dirty="0" smtClean="0"/>
            </a:br>
            <a:r>
              <a:rPr lang="en-US" sz="2700" dirty="0" smtClean="0"/>
              <a:t>Electrical conductivity depends on nature of atomic bonds.</a:t>
            </a:r>
            <a:br>
              <a:rPr lang="en-US" sz="2700" dirty="0" smtClean="0"/>
            </a:br>
            <a:r>
              <a:rPr lang="en-US" sz="2700" dirty="0" smtClean="0"/>
              <a:t>	Both ionically and covalently bonded materials are poor conductors because electrons are not free. For semiconductors conductivity is controlled by movement of their electrons.</a:t>
            </a:r>
            <a:r>
              <a:rPr lang="en-US" sz="2400" dirty="0" smtClean="0"/>
              <a:t/>
            </a:r>
            <a:br>
              <a:rPr lang="en-US" sz="2400" dirty="0" smtClean="0"/>
            </a:br>
            <a:r>
              <a:rPr lang="en-US" sz="3100" dirty="0" smtClean="0">
                <a:solidFill>
                  <a:srgbClr val="FF0000"/>
                </a:solidFill>
              </a:rPr>
              <a:t>Iii) Dielectric Strength:</a:t>
            </a:r>
            <a:r>
              <a:rPr lang="en-US" sz="3100" dirty="0" smtClean="0"/>
              <a:t>  </a:t>
            </a:r>
            <a:r>
              <a:rPr lang="en-US" sz="2700" dirty="0" smtClean="0"/>
              <a:t>the dielectric materials separate two electrical conductors without passage of current.</a:t>
            </a:r>
            <a:br>
              <a:rPr lang="en-US" sz="2700" dirty="0" smtClean="0"/>
            </a:br>
            <a:r>
              <a:rPr lang="en-US" sz="2700" dirty="0" smtClean="0"/>
              <a:t>	Thus metals can not be dielectrics but many ceramics and polymers are dielectrics. Dielectric is an insulators. </a:t>
            </a:r>
            <a:br>
              <a:rPr lang="en-US" sz="2700" dirty="0" smtClean="0"/>
            </a:br>
            <a:r>
              <a:rPr lang="en-US" sz="2700" dirty="0" smtClean="0"/>
              <a:t>Dielectric strength is potential gradient value V/mm.</a:t>
            </a:r>
            <a:br>
              <a:rPr lang="en-US" sz="2700" dirty="0" smtClean="0"/>
            </a:br>
            <a:r>
              <a:rPr lang="en-US" sz="2700" dirty="0" smtClean="0"/>
              <a:t>	Dielectric strength is function of thickness. Good insulators has high dielectric strength. Dielectric materials do not conduct electricity.</a:t>
            </a:r>
            <a:br>
              <a:rPr lang="en-US" sz="2700" dirty="0" smtClean="0"/>
            </a:br>
            <a:r>
              <a:rPr lang="en-US" sz="2700" dirty="0" smtClean="0"/>
              <a:t>	</a:t>
            </a:r>
            <a:r>
              <a:rPr lang="en-US" sz="2400" dirty="0" smtClean="0"/>
              <a:t/>
            </a:r>
            <a:br>
              <a:rPr lang="en-US" sz="2400" dirty="0" smtClean="0"/>
            </a:br>
            <a:endParaRPr 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3600" b="1" dirty="0" smtClean="0">
                <a:solidFill>
                  <a:srgbClr val="FF0000"/>
                </a:solidFill>
                <a:effectLst>
                  <a:outerShdw blurRad="38100" dist="38100" dir="2700000" algn="tl">
                    <a:srgbClr val="000000">
                      <a:alpha val="43137"/>
                    </a:srgbClr>
                  </a:outerShdw>
                </a:effectLst>
              </a:rPr>
              <a:t>MAGNETIC PROPERTIES</a:t>
            </a:r>
            <a:endParaRPr lang="en-US" sz="36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838200"/>
            <a:ext cx="8686800" cy="6019800"/>
          </a:xfrm>
        </p:spPr>
        <p:txBody>
          <a:bodyPr>
            <a:normAutofit lnSpcReduction="10000"/>
          </a:bodyPr>
          <a:lstStyle/>
          <a:p>
            <a:pPr algn="just">
              <a:buNone/>
            </a:pPr>
            <a:endParaRPr lang="en-US" sz="2300" dirty="0" smtClean="0"/>
          </a:p>
          <a:p>
            <a:pPr algn="just">
              <a:buNone/>
            </a:pPr>
            <a:r>
              <a:rPr lang="en-US" sz="2300" dirty="0" smtClean="0"/>
              <a:t>The materials are classified according to their response to applied magnetic field as </a:t>
            </a:r>
            <a:r>
              <a:rPr lang="en-US" sz="2300" dirty="0" smtClean="0">
                <a:solidFill>
                  <a:srgbClr val="FF0000"/>
                </a:solidFill>
              </a:rPr>
              <a:t>diamagnetic</a:t>
            </a:r>
            <a:r>
              <a:rPr lang="en-US" sz="2300" dirty="0" smtClean="0"/>
              <a:t> which not having permanent magnetic moments and </a:t>
            </a:r>
            <a:r>
              <a:rPr lang="en-US" sz="2300" dirty="0" smtClean="0">
                <a:solidFill>
                  <a:srgbClr val="FF0000"/>
                </a:solidFill>
              </a:rPr>
              <a:t>paramagnetic or ferromagnetic </a:t>
            </a:r>
            <a:r>
              <a:rPr lang="en-US" sz="2300" dirty="0" smtClean="0"/>
              <a:t>which having permanent magnetic moment. The best known magnetic contains metallic iron. </a:t>
            </a:r>
          </a:p>
          <a:p>
            <a:pPr algn="just">
              <a:buNone/>
            </a:pPr>
            <a:r>
              <a:rPr lang="en-US" sz="2300" dirty="0" err="1" smtClean="0">
                <a:solidFill>
                  <a:srgbClr val="FF0000"/>
                </a:solidFill>
              </a:rPr>
              <a:t>i</a:t>
            </a:r>
            <a:r>
              <a:rPr lang="en-US" sz="2300" dirty="0" smtClean="0">
                <a:solidFill>
                  <a:srgbClr val="FF0000"/>
                </a:solidFill>
              </a:rPr>
              <a:t>) Magnetic field strength (H): </a:t>
            </a:r>
            <a:r>
              <a:rPr lang="en-US" sz="2300" dirty="0" smtClean="0"/>
              <a:t>It is the force experienced by unit north pole placed at a given point in a magnetic field.</a:t>
            </a:r>
          </a:p>
          <a:p>
            <a:pPr algn="just">
              <a:buNone/>
            </a:pPr>
            <a:r>
              <a:rPr lang="en-US" sz="2300" dirty="0" smtClean="0"/>
              <a:t>	It can be defined by the relation H = B</a:t>
            </a:r>
            <a:r>
              <a:rPr lang="en-US" sz="2300" baseline="-25000" dirty="0" smtClean="0"/>
              <a:t>0</a:t>
            </a:r>
            <a:r>
              <a:rPr lang="en-US" sz="2300" dirty="0" smtClean="0"/>
              <a:t>/</a:t>
            </a:r>
            <a:r>
              <a:rPr lang="el-GR" sz="2300" dirty="0" smtClean="0"/>
              <a:t>μ</a:t>
            </a:r>
            <a:r>
              <a:rPr lang="en-US" sz="2300" baseline="-25000" dirty="0" smtClean="0"/>
              <a:t>0</a:t>
            </a:r>
          </a:p>
          <a:p>
            <a:pPr algn="just">
              <a:buNone/>
            </a:pPr>
            <a:r>
              <a:rPr lang="en-US" sz="2300" dirty="0" smtClean="0"/>
              <a:t>	Where B</a:t>
            </a:r>
            <a:r>
              <a:rPr lang="en-US" sz="2300" baseline="-25000" dirty="0" smtClean="0"/>
              <a:t>0</a:t>
            </a:r>
            <a:r>
              <a:rPr lang="en-US" sz="2300" dirty="0" smtClean="0"/>
              <a:t> is applied magnetic field and </a:t>
            </a:r>
            <a:r>
              <a:rPr lang="el-GR" sz="2300" dirty="0" smtClean="0"/>
              <a:t>μ</a:t>
            </a:r>
            <a:r>
              <a:rPr lang="en-US" sz="2300" baseline="-25000" dirty="0" smtClean="0"/>
              <a:t>0</a:t>
            </a:r>
            <a:r>
              <a:rPr lang="en-US" sz="2300" dirty="0" smtClean="0"/>
              <a:t> is magnetic permeability of space </a:t>
            </a:r>
          </a:p>
          <a:p>
            <a:pPr algn="just">
              <a:buNone/>
            </a:pPr>
            <a:r>
              <a:rPr lang="en-US" sz="2300" dirty="0" smtClean="0"/>
              <a:t>H has unit amperes/meters ( A/m)</a:t>
            </a:r>
          </a:p>
          <a:p>
            <a:pPr algn="just">
              <a:buNone/>
            </a:pPr>
            <a:r>
              <a:rPr lang="en-US" sz="2300" dirty="0" smtClean="0">
                <a:solidFill>
                  <a:srgbClr val="FF0000"/>
                </a:solidFill>
              </a:rPr>
              <a:t>ii) Magnetization or Intensity of Magnetization (M):</a:t>
            </a:r>
            <a:r>
              <a:rPr lang="en-US" sz="2300" dirty="0" smtClean="0"/>
              <a:t> It is defined as magnetic moment per unit volume.</a:t>
            </a:r>
          </a:p>
          <a:p>
            <a:pPr algn="just">
              <a:buNone/>
            </a:pPr>
            <a:r>
              <a:rPr lang="en-US" sz="2300" dirty="0" smtClean="0"/>
              <a:t>	i.e. M = Magnetic Moment/Volume = </a:t>
            </a:r>
            <a:r>
              <a:rPr lang="el-GR" sz="2300" dirty="0" smtClean="0"/>
              <a:t>μ</a:t>
            </a:r>
            <a:r>
              <a:rPr lang="en-US" sz="2300" baseline="-25000" dirty="0" smtClean="0"/>
              <a:t>total</a:t>
            </a:r>
            <a:r>
              <a:rPr lang="en-US" sz="2300" dirty="0" smtClean="0"/>
              <a:t>/V</a:t>
            </a:r>
          </a:p>
          <a:p>
            <a:pPr algn="just">
              <a:buNone/>
            </a:pPr>
            <a:r>
              <a:rPr lang="en-US" sz="2300" dirty="0" smtClean="0"/>
              <a:t>The unit of M is Ampere/meter (A/m)</a:t>
            </a:r>
            <a:endParaRPr lang="en-US" sz="2300" dirty="0"/>
          </a:p>
        </p:txBody>
      </p:sp>
    </p:spTree>
  </p:cSld>
  <p:clrMapOvr>
    <a:masterClrMapping/>
  </p:clrMapOvr>
  <p:transition>
    <p:zoom dir="in"/>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a:bodyPr>
          <a:lstStyle/>
          <a:p>
            <a:pPr algn="l"/>
            <a:r>
              <a:rPr lang="en-US" sz="2800" dirty="0" smtClean="0">
                <a:solidFill>
                  <a:srgbClr val="FF0000"/>
                </a:solidFill>
              </a:rPr>
              <a:t>iii) Magnetic Susceptibility (</a:t>
            </a:r>
            <a:r>
              <a:rPr lang="el-GR" sz="2800" dirty="0" smtClean="0">
                <a:solidFill>
                  <a:srgbClr val="FF0000"/>
                </a:solidFill>
              </a:rPr>
              <a:t>χ</a:t>
            </a:r>
            <a:r>
              <a:rPr lang="en-US" sz="2800" dirty="0" smtClean="0">
                <a:solidFill>
                  <a:srgbClr val="FF0000"/>
                </a:solidFill>
              </a:rPr>
              <a:t>): </a:t>
            </a:r>
            <a:r>
              <a:rPr lang="en-US" sz="2400" dirty="0" smtClean="0"/>
              <a:t>It is the ratio of magnetization produced in a sample to the magnetic field strength.</a:t>
            </a:r>
            <a:br>
              <a:rPr lang="en-US" sz="2400" dirty="0" smtClean="0"/>
            </a:br>
            <a:r>
              <a:rPr lang="en-US" sz="2400" dirty="0" smtClean="0"/>
              <a:t/>
            </a:r>
            <a:br>
              <a:rPr lang="en-US" sz="2400" dirty="0" smtClean="0"/>
            </a:br>
            <a:r>
              <a:rPr lang="en-US" sz="2400" dirty="0" smtClean="0"/>
              <a:t>	i.e. </a:t>
            </a:r>
            <a:r>
              <a:rPr lang="el-GR" sz="2400" dirty="0" smtClean="0"/>
              <a:t>χ</a:t>
            </a:r>
            <a:r>
              <a:rPr lang="en-US" sz="2400" dirty="0" smtClean="0"/>
              <a:t> = M/H</a:t>
            </a:r>
            <a:br>
              <a:rPr lang="en-US" sz="2400" dirty="0" smtClean="0"/>
            </a:br>
            <a:r>
              <a:rPr lang="en-US" sz="2400" dirty="0" smtClean="0"/>
              <a:t/>
            </a:r>
            <a:br>
              <a:rPr lang="en-US" sz="2400" dirty="0" smtClean="0"/>
            </a:br>
            <a:r>
              <a:rPr lang="en-US" sz="2800" dirty="0" smtClean="0">
                <a:solidFill>
                  <a:srgbClr val="FF0000"/>
                </a:solidFill>
              </a:rPr>
              <a:t>iv) Magnetic Permeability (</a:t>
            </a:r>
            <a:r>
              <a:rPr lang="el-GR" sz="2800" dirty="0" smtClean="0">
                <a:solidFill>
                  <a:srgbClr val="FF0000"/>
                </a:solidFill>
              </a:rPr>
              <a:t>μ</a:t>
            </a:r>
            <a:r>
              <a:rPr lang="en-US" sz="2800" dirty="0" smtClean="0">
                <a:solidFill>
                  <a:srgbClr val="FF0000"/>
                </a:solidFill>
              </a:rPr>
              <a:t>):</a:t>
            </a:r>
            <a:r>
              <a:rPr lang="en-US" sz="2400" dirty="0" smtClean="0"/>
              <a:t> It is defined as the ratio of magnetic flux density B in the sample to the applied magnetic field intensity H</a:t>
            </a:r>
            <a:br>
              <a:rPr lang="en-US" sz="2400" dirty="0" smtClean="0"/>
            </a:br>
            <a:r>
              <a:rPr lang="en-US" sz="2400" dirty="0" smtClean="0"/>
              <a:t/>
            </a:r>
            <a:br>
              <a:rPr lang="en-US" sz="2400" dirty="0" smtClean="0"/>
            </a:br>
            <a:r>
              <a:rPr lang="en-US" sz="2400" dirty="0" smtClean="0"/>
              <a:t>	i.e. </a:t>
            </a:r>
            <a:r>
              <a:rPr lang="el-GR" sz="2400" dirty="0" smtClean="0"/>
              <a:t>μ</a:t>
            </a:r>
            <a:r>
              <a:rPr lang="en-US" sz="2400" dirty="0" smtClean="0"/>
              <a:t> = B/H</a:t>
            </a:r>
            <a:br>
              <a:rPr lang="en-US" sz="2400" dirty="0" smtClean="0"/>
            </a:br>
            <a:r>
              <a:rPr lang="en-US" sz="2400" dirty="0" smtClean="0"/>
              <a:t/>
            </a:r>
            <a:br>
              <a:rPr lang="en-US" sz="2400" dirty="0" smtClean="0"/>
            </a:br>
            <a:r>
              <a:rPr lang="en-US" sz="2400" dirty="0" smtClean="0"/>
              <a:t>It is measure of amount of magnetic lines of force penetrating through a material</a:t>
            </a:r>
            <a:endParaRPr lang="en-US" sz="2400" dirty="0"/>
          </a:p>
        </p:txBody>
      </p:sp>
    </p:spTree>
  </p:cSld>
  <p:clrMapOvr>
    <a:masterClrMapping/>
  </p:clrMapOvr>
  <p:transition>
    <p:zoom dir="in"/>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FF0000"/>
                </a:solidFill>
              </a:rPr>
              <a:t>Optical Properties</a:t>
            </a:r>
            <a:endParaRPr lang="en-US" dirty="0">
              <a:solidFill>
                <a:srgbClr val="FF0000"/>
              </a:solidFill>
            </a:endParaRPr>
          </a:p>
        </p:txBody>
      </p:sp>
      <p:sp>
        <p:nvSpPr>
          <p:cNvPr id="3" name="Content Placeholder 2"/>
          <p:cNvSpPr>
            <a:spLocks noGrp="1"/>
          </p:cNvSpPr>
          <p:nvPr>
            <p:ph idx="1"/>
          </p:nvPr>
        </p:nvSpPr>
        <p:spPr>
          <a:xfrm>
            <a:off x="304800" y="1143000"/>
            <a:ext cx="8610600" cy="5410200"/>
          </a:xfrm>
        </p:spPr>
        <p:txBody>
          <a:bodyPr>
            <a:normAutofit lnSpcReduction="10000"/>
          </a:bodyPr>
          <a:lstStyle/>
          <a:p>
            <a:pPr>
              <a:buNone/>
            </a:pPr>
            <a:r>
              <a:rPr lang="en-US" sz="2400" dirty="0" smtClean="0"/>
              <a:t>The most of the materials are used for optical purpose. </a:t>
            </a:r>
          </a:p>
          <a:p>
            <a:pPr>
              <a:buNone/>
            </a:pPr>
            <a:r>
              <a:rPr lang="en-US" sz="2400" dirty="0" smtClean="0"/>
              <a:t>For light transmission some materials plays filtering action.</a:t>
            </a:r>
          </a:p>
          <a:p>
            <a:pPr>
              <a:buNone/>
            </a:pPr>
            <a:r>
              <a:rPr lang="en-US" sz="2400" dirty="0" smtClean="0"/>
              <a:t>Optical lenses are used for refraction and reflection of light.</a:t>
            </a:r>
          </a:p>
          <a:p>
            <a:pPr>
              <a:buNone/>
            </a:pPr>
            <a:r>
              <a:rPr lang="en-US" sz="2400" dirty="0" smtClean="0"/>
              <a:t>These Optical properties are used in new technological applications</a:t>
            </a:r>
          </a:p>
          <a:p>
            <a:pPr>
              <a:buNone/>
            </a:pPr>
            <a:r>
              <a:rPr lang="en-US" sz="2400" dirty="0" smtClean="0"/>
              <a:t>As optical  fibres communication.</a:t>
            </a:r>
          </a:p>
          <a:p>
            <a:pPr>
              <a:buNone/>
            </a:pPr>
            <a:r>
              <a:rPr lang="en-US" sz="2400" dirty="0" smtClean="0">
                <a:solidFill>
                  <a:srgbClr val="FF0000"/>
                </a:solidFill>
              </a:rPr>
              <a:t>Refractive index </a:t>
            </a:r>
            <a:r>
              <a:rPr lang="en-US" sz="2400" dirty="0" smtClean="0"/>
              <a:t>property of materials is important for optical materials.</a:t>
            </a:r>
          </a:p>
          <a:p>
            <a:pPr>
              <a:buNone/>
            </a:pPr>
            <a:r>
              <a:rPr lang="en-US" sz="2400" dirty="0" smtClean="0">
                <a:solidFill>
                  <a:srgbClr val="FF0000"/>
                </a:solidFill>
              </a:rPr>
              <a:t>Refractive Index (</a:t>
            </a:r>
            <a:r>
              <a:rPr lang="el-GR" sz="2400" dirty="0" smtClean="0">
                <a:solidFill>
                  <a:srgbClr val="FF0000"/>
                </a:solidFill>
              </a:rPr>
              <a:t>μ</a:t>
            </a:r>
            <a:r>
              <a:rPr lang="en-GB" sz="2400" dirty="0" smtClean="0">
                <a:solidFill>
                  <a:srgbClr val="FF0000"/>
                </a:solidFill>
              </a:rPr>
              <a:t>)</a:t>
            </a:r>
            <a:r>
              <a:rPr lang="en-US" sz="2400" dirty="0" smtClean="0"/>
              <a:t>: It is the ratio of velocity of light in air to the velocity of light in optical or denser medium</a:t>
            </a:r>
          </a:p>
          <a:p>
            <a:pPr>
              <a:buNone/>
            </a:pPr>
            <a:r>
              <a:rPr lang="en-US" sz="2400" dirty="0" smtClean="0"/>
              <a:t>		i.e. </a:t>
            </a:r>
            <a:r>
              <a:rPr lang="el-GR" sz="2400" dirty="0" smtClean="0"/>
              <a:t>μ</a:t>
            </a:r>
            <a:r>
              <a:rPr lang="en-GB" sz="2400" dirty="0" smtClean="0"/>
              <a:t>  = </a:t>
            </a:r>
            <a:r>
              <a:rPr lang="en-GB" sz="2400" dirty="0" err="1" smtClean="0"/>
              <a:t>Va</a:t>
            </a:r>
            <a:r>
              <a:rPr lang="en-GB" sz="2400" dirty="0" smtClean="0"/>
              <a:t> / </a:t>
            </a:r>
            <a:r>
              <a:rPr lang="en-GB" sz="2400" dirty="0" err="1" smtClean="0"/>
              <a:t>Vd</a:t>
            </a:r>
            <a:endParaRPr lang="en-GB" sz="2400" dirty="0" smtClean="0"/>
          </a:p>
          <a:p>
            <a:pPr>
              <a:buNone/>
            </a:pPr>
            <a:r>
              <a:rPr lang="en-GB" sz="2400" dirty="0" smtClean="0"/>
              <a:t>Absorption coefficient is another optical properties.</a:t>
            </a:r>
          </a:p>
          <a:p>
            <a:pPr>
              <a:buNone/>
            </a:pPr>
            <a:r>
              <a:rPr lang="en-US" sz="2400" dirty="0" smtClean="0"/>
              <a:t>Prisms, lenses and mirrors are used for different purposes.</a:t>
            </a:r>
          </a:p>
          <a:p>
            <a:pPr>
              <a:buNone/>
            </a:pPr>
            <a:r>
              <a:rPr lang="en-US" sz="2400" dirty="0" smtClean="0"/>
              <a:t>Light emission, light amplification takes in some optical materials.</a:t>
            </a:r>
          </a:p>
          <a:p>
            <a:pPr>
              <a:buNone/>
            </a:pPr>
            <a:endParaRPr lang="en-US" sz="2400" dirty="0" smtClean="0"/>
          </a:p>
          <a:p>
            <a:pPr>
              <a:buNone/>
            </a:pPr>
            <a:endParaRPr lang="en-US" sz="2400" dirty="0"/>
          </a:p>
        </p:txBody>
      </p:sp>
    </p:spTree>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b="1" dirty="0" smtClean="0">
                <a:solidFill>
                  <a:srgbClr val="FF0000"/>
                </a:solidFill>
              </a:rPr>
              <a:t>Organic, Inorganic and Biological Materials</a:t>
            </a:r>
            <a:endParaRPr lang="en-US" sz="3200" b="1" dirty="0">
              <a:solidFill>
                <a:srgbClr val="FF0000"/>
              </a:solidFill>
            </a:endParaRPr>
          </a:p>
        </p:txBody>
      </p:sp>
      <p:sp>
        <p:nvSpPr>
          <p:cNvPr id="3" name="Content Placeholder 2"/>
          <p:cNvSpPr>
            <a:spLocks noGrp="1"/>
          </p:cNvSpPr>
          <p:nvPr>
            <p:ph idx="1"/>
          </p:nvPr>
        </p:nvSpPr>
        <p:spPr>
          <a:xfrm>
            <a:off x="457200" y="762000"/>
            <a:ext cx="8229600" cy="5364163"/>
          </a:xfrm>
        </p:spPr>
        <p:txBody>
          <a:bodyPr>
            <a:normAutofit fontScale="70000" lnSpcReduction="20000"/>
          </a:bodyPr>
          <a:lstStyle/>
          <a:p>
            <a:pPr>
              <a:buNone/>
            </a:pPr>
            <a:r>
              <a:rPr lang="en-US" dirty="0" smtClean="0">
                <a:solidFill>
                  <a:srgbClr val="FF0000"/>
                </a:solidFill>
              </a:rPr>
              <a:t>Organic materials:</a:t>
            </a:r>
          </a:p>
          <a:p>
            <a:pPr algn="just">
              <a:buNone/>
            </a:pPr>
            <a:r>
              <a:rPr lang="en-US" dirty="0" smtClean="0"/>
              <a:t>Organic materials are defined in modern chemistry as carbon-based compounds. Most are combinations of a few of the lightest elements, particularly hydrogen, carbon, nitrogen, and oxygen. Organic materials include the wood from which furniture is made, leather, and synthetic materials such as petroleum-based plastics. </a:t>
            </a:r>
          </a:p>
          <a:p>
            <a:pPr algn="just">
              <a:buNone/>
            </a:pPr>
            <a:r>
              <a:rPr lang="en-US" dirty="0" smtClean="0"/>
              <a:t>Organic materials are further divided into three categories based on their source</a:t>
            </a:r>
          </a:p>
          <a:p>
            <a:pPr marL="514350" indent="-514350" algn="just">
              <a:buAutoNum type="arabicPeriod"/>
            </a:pPr>
            <a:r>
              <a:rPr lang="en-US" i="1" dirty="0" smtClean="0">
                <a:solidFill>
                  <a:srgbClr val="FF0000"/>
                </a:solidFill>
              </a:rPr>
              <a:t>Cellulosic Materials</a:t>
            </a:r>
            <a:r>
              <a:rPr lang="en-US" i="1" dirty="0" smtClean="0"/>
              <a:t>:</a:t>
            </a:r>
            <a:r>
              <a:rPr lang="en-US" dirty="0" smtClean="0"/>
              <a:t> Plant materials are  living matter made of cellulose and lignin. Examples include grass, wood, roots, bark, leaves, even flowers</a:t>
            </a:r>
          </a:p>
          <a:p>
            <a:pPr marL="514350" indent="-514350" algn="just">
              <a:buAutoNum type="arabicPeriod"/>
            </a:pPr>
            <a:r>
              <a:rPr lang="en-US" i="1" dirty="0" err="1" smtClean="0">
                <a:solidFill>
                  <a:srgbClr val="FF0000"/>
                </a:solidFill>
              </a:rPr>
              <a:t>Proteinaceous</a:t>
            </a:r>
            <a:r>
              <a:rPr lang="en-US" i="1" dirty="0" smtClean="0">
                <a:solidFill>
                  <a:srgbClr val="FF0000"/>
                </a:solidFill>
              </a:rPr>
              <a:t> materials</a:t>
            </a:r>
            <a:r>
              <a:rPr lang="en-US" dirty="0" smtClean="0"/>
              <a:t> have an animal origin. Common categories include </a:t>
            </a:r>
            <a:r>
              <a:rPr lang="en-US" dirty="0" smtClean="0">
                <a:hlinkClick r:id="rId2" tooltip="Leather and Skin"/>
              </a:rPr>
              <a:t>Leather and Skin</a:t>
            </a:r>
            <a:r>
              <a:rPr lang="en-US" dirty="0" smtClean="0"/>
              <a:t>, parchment, gut, hides, fur and hair, wool and silk, feathers and quills, baleen, and tortoiseshell.</a:t>
            </a:r>
          </a:p>
          <a:p>
            <a:pPr>
              <a:buNone/>
            </a:pPr>
            <a:r>
              <a:rPr lang="en-US" i="1" dirty="0" smtClean="0"/>
              <a:t>3. </a:t>
            </a:r>
            <a:r>
              <a:rPr lang="en-US" i="1" dirty="0" smtClean="0">
                <a:solidFill>
                  <a:srgbClr val="FF0000"/>
                </a:solidFill>
              </a:rPr>
              <a:t>Organic Polymers</a:t>
            </a:r>
            <a:r>
              <a:rPr lang="en-US" dirty="0" smtClean="0"/>
              <a:t> are derived from fossil fuels or other oils.</a:t>
            </a:r>
            <a:br>
              <a:rPr lang="en-US" dirty="0" smtClean="0"/>
            </a:br>
            <a:endParaRPr lang="en-US" dirty="0" smtClean="0"/>
          </a:p>
          <a:p>
            <a:endParaRPr lang="en-US" dirty="0" smtClean="0"/>
          </a:p>
          <a:p>
            <a:pPr marL="514350" indent="-514350" algn="just">
              <a:buAutoNum type="arabicPeriod"/>
            </a:pPr>
            <a:endParaRPr lang="en-US" dirty="0" smtClean="0"/>
          </a:p>
          <a:p>
            <a:pPr algn="just">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400" b="1" dirty="0" smtClean="0">
                <a:solidFill>
                  <a:srgbClr val="FF0000"/>
                </a:solidFill>
              </a:rPr>
              <a:t>Inorganic  Materials</a:t>
            </a:r>
            <a:endParaRPr lang="en-US" sz="2400" dirty="0"/>
          </a:p>
        </p:txBody>
      </p:sp>
      <p:sp>
        <p:nvSpPr>
          <p:cNvPr id="3" name="Content Placeholder 2"/>
          <p:cNvSpPr>
            <a:spLocks noGrp="1"/>
          </p:cNvSpPr>
          <p:nvPr>
            <p:ph idx="1"/>
          </p:nvPr>
        </p:nvSpPr>
        <p:spPr>
          <a:xfrm>
            <a:off x="457200" y="762000"/>
            <a:ext cx="8229600" cy="5364163"/>
          </a:xfrm>
        </p:spPr>
        <p:txBody>
          <a:bodyPr>
            <a:normAutofit fontScale="92500" lnSpcReduction="20000"/>
          </a:bodyPr>
          <a:lstStyle/>
          <a:p>
            <a:r>
              <a:rPr lang="en-US" dirty="0" smtClean="0"/>
              <a:t>Inorganic materials are generally derived from non-living sources, such as rocks or minerals. Examples are glass, ceramics, and metals</a:t>
            </a:r>
          </a:p>
          <a:p>
            <a:pPr algn="ctr">
              <a:buNone/>
            </a:pPr>
            <a:r>
              <a:rPr lang="en-US" b="1" dirty="0" smtClean="0">
                <a:solidFill>
                  <a:srgbClr val="FF0000"/>
                </a:solidFill>
              </a:rPr>
              <a:t>Biological Materials</a:t>
            </a:r>
          </a:p>
          <a:p>
            <a:pPr fontAlgn="base">
              <a:buNone/>
            </a:pPr>
            <a:r>
              <a:rPr lang="en-US" dirty="0" smtClean="0"/>
              <a:t>Biological materials are  part of a living structure or biomedical device that replaces a natural function. Biological materials are most often engineered for medical, biotechnology applications.</a:t>
            </a:r>
          </a:p>
          <a:p>
            <a:pPr fontAlgn="base">
              <a:buNone/>
            </a:pPr>
            <a:r>
              <a:rPr lang="en-US" dirty="0" smtClean="0"/>
              <a:t>Biological materials are present inside living organisms. They do not contain any metal, ceramic, or synthetic polymer material</a:t>
            </a:r>
          </a:p>
          <a:p>
            <a:pPr fontAlgn="base">
              <a:buNone/>
            </a:pPr>
            <a:r>
              <a:rPr lang="en-US" dirty="0" smtClean="0"/>
              <a:t> </a:t>
            </a:r>
          </a:p>
          <a:p>
            <a:pPr algn="just">
              <a:buNone/>
            </a:pPr>
            <a:endParaRPr lang="en-US" dirty="0" smtClean="0"/>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2286000"/>
            <a:ext cx="8153400" cy="1446550"/>
          </a:xfrm>
          <a:prstGeom prst="rect">
            <a:avLst/>
          </a:prstGeom>
          <a:noFill/>
        </p:spPr>
        <p:txBody>
          <a:bodyPr>
            <a:prstTxWarp prst="textDeflateTop">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8800" b="1" dirty="0">
                <a:ln w="11430"/>
                <a:solidFill>
                  <a:srgbClr val="FFFF66"/>
                </a:solidFill>
                <a:effectLst>
                  <a:glow rad="228600">
                    <a:schemeClr val="accent5">
                      <a:satMod val="175000"/>
                      <a:alpha val="40000"/>
                    </a:schemeClr>
                  </a:glow>
                  <a:outerShdw blurRad="50800" dist="39000" dir="5460000" algn="tl">
                    <a:srgbClr val="000000">
                      <a:alpha val="38000"/>
                    </a:srgbClr>
                  </a:outerShdw>
                </a:effectLst>
              </a:rPr>
              <a:t>Thank</a:t>
            </a:r>
            <a:r>
              <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rPr>
              <a:t> </a:t>
            </a:r>
            <a:r>
              <a:rPr lang="en-US" sz="8800" b="1" dirty="0">
                <a:ln w="11430"/>
                <a:solidFill>
                  <a:srgbClr val="FFFF66"/>
                </a:solidFill>
                <a:effectLst>
                  <a:glow rad="228600">
                    <a:schemeClr val="accent5">
                      <a:satMod val="175000"/>
                      <a:alpha val="40000"/>
                    </a:schemeClr>
                  </a:glow>
                  <a:outerShdw blurRad="50800" dist="39000" dir="5460000" algn="tl">
                    <a:srgbClr val="000000">
                      <a:alpha val="38000"/>
                    </a:srgbClr>
                  </a:outerShdw>
                </a:effectLst>
              </a:rPr>
              <a:t>You</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38" presetClass="entr" presetSubtype="0" accel="50000" fill="hold" nodeType="with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TotalTime>
  <Words>1169</Words>
  <Application>Microsoft Office PowerPoint</Application>
  <PresentationFormat>On-screen Show (4:3)</PresentationFormat>
  <Paragraphs>248</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Semester VI </vt:lpstr>
      <vt:lpstr>Syllabus</vt:lpstr>
      <vt:lpstr>Slide 3</vt:lpstr>
      <vt:lpstr>Chapter- 1 MATERIALS AND THEIR PROPERTIES</vt:lpstr>
      <vt:lpstr>Slide 5</vt:lpstr>
      <vt:lpstr>Classification of Materials The materials are classified into different categories based on their nature and properties as follows</vt:lpstr>
      <vt:lpstr>MATERIALS Metallic &amp; Non-Metallic </vt:lpstr>
      <vt:lpstr>Properties of metals</vt:lpstr>
      <vt:lpstr>The most common structure of metallic materials face centred (FC),  body centred and  closed packed hexagonal structure                Examples of Metallic Materials Iron/steel- Steel alloy Aluminium and it’s alloy Copper and it’s alloy nickel and it’s alloy  </vt:lpstr>
      <vt:lpstr>Metal Images</vt:lpstr>
      <vt:lpstr>POLYMERS ( Many Parts)</vt:lpstr>
      <vt:lpstr>Elastomers or Rubber</vt:lpstr>
      <vt:lpstr>Polymers</vt:lpstr>
      <vt:lpstr>Ceramics</vt:lpstr>
      <vt:lpstr>Ceramic Material Images</vt:lpstr>
      <vt:lpstr>Composites</vt:lpstr>
      <vt:lpstr>Composite Material Images</vt:lpstr>
      <vt:lpstr>Nanocrystalline Material</vt:lpstr>
      <vt:lpstr>Nanocryatalline Material Images</vt:lpstr>
      <vt:lpstr>Nonlinear Materials</vt:lpstr>
      <vt:lpstr>Nonlinear Material Images</vt:lpstr>
      <vt:lpstr>Biomaterials</vt:lpstr>
      <vt:lpstr>Biomaterial Images</vt:lpstr>
      <vt:lpstr>PROPERTIES OF MATERIALS</vt:lpstr>
      <vt:lpstr>Mechanical Properties</vt:lpstr>
      <vt:lpstr>Slide 26</vt:lpstr>
      <vt:lpstr>Slide 27</vt:lpstr>
      <vt:lpstr>Slide 28</vt:lpstr>
      <vt:lpstr> 4) Plastic Strain: It occurs when stress exceeds critical values that initiate a permanent displacement of atoms from their neighbours. Thus plastic strain is not reversible. It is an important property and widely used in several mechanical processes like forming, shaping and many other hot and cold working processes.  It increases with increase in temperature. 5)Strength: It is critical stress required to initiate failure.  Failure is permanent deformation i.e material bends but not breaks.  Strength is resistance offered by material when external load is applied. 6) Ductility: It is permanent strain that produces fracture. It is commonly expressed in percent(%).   Second measure of ductility is the reduction of area at a point of fracture. Reduction of Area(R) = (A0-Af)/A0 % R of A = (A0-Af)/A0 X 100 Where Af = fracture area of applied strain  A0= Original area.  </vt:lpstr>
      <vt:lpstr>7)Hardness:  It is resistance of material to penetrate and scratching. It is directly proportional to tensile strength.  According to Brinell , hardness is load applied per unit area i.e. Hardness= load/area  it’s unit is  kg/mm2. 8) Toughness: It is amount of energy absorbed by material before actual fracture takes place. It’s unit is joule.  The toughness can be calculated from area under stress- strain curve. 9) Creep:  The slow and continues fracture of a material with time at constant stress and high temperature below elastic limit is called Creep.  Creep is permanent deformation of a material under the load as a fraction of time. It occres onl at a temperature above 0.4Tm. Room temperature for iron is 0.16Tm and for copper it is 0.22 Tm. So creep at room temperature is negligible in these materials.</vt:lpstr>
      <vt:lpstr>10) Fatigue: The fatigue strength of material is the maximum stress at which failure may occurs after a certain number of cyclic load applications.   Rotating shafts , connecting rods, aircrafts wings are some examples of some examples of structural and machine components that are subjected to millions of cycles of alternating stresses during services.  The majority of failures of such components in service are due to fatigue. 11) Malleability: It is the ability of the materials to exhibit large deformation when being subjected to compressive force. Mallleable materials can be made into thin and flat sheet without tearing.    Copper, gold silver, iron and aluminium are used in flat sheet, foil and wire because  the are highly malleable and ductile. 12) Stiffness: The resistance of a material to deflection is called stiffness or rigidity. It is measured by Young’s modulus.   As Young’s modulus is higher, material is more stiffer</vt:lpstr>
      <vt:lpstr>THERMAL PROPERTIES</vt:lpstr>
      <vt:lpstr>2) Thermal Expansion: As the temperature of the material increases then inter-atomic distances with change in thermal energy  increases hence expansion occurs.  The property of the material which tends to expand with application of thermal energy is called thermal expansion. There are mainly two types of thermal expansions a) linear Expansion &amp; b) Volume Expansion   * Linear Expansion: It is one dimensional expansion. Consider an object of initial length Li and at a temperature Ti. When it heated then Lf and Tf are final length and temperature of an object.  Then the change in length of the object is ΔL = Lf – Li which is given by ΔL = αLiΔT Where, ΔT = Tf – Ti is the change in temperature of the object and  α is constant  which is characteristics of the materials called coefficient of linear expansion </vt:lpstr>
      <vt:lpstr>* Volume Expansion:  the volume expansion works almost identically to linear expansion.  If an object or substance of initial volume Vi undergoes change in temperature ΔT, then it’s volume will changes by an amount ΔV= βViΔT Here β is constant called coefficient of volume expansion.   Volume and linear expansions are related as β = 3α  3) Thermal Conductivity:  It is the ability of a material to transfer heat in a solid. Thermal conductivity is high in the materials with metallic bonds because delocalized electrons are efficient carriers of the thermal as well as electric energy.   In general the material which is good conductor of heat is also good conductor of electricity. </vt:lpstr>
      <vt:lpstr>ELECTRICAL PROPERTIES</vt:lpstr>
      <vt:lpstr>ii) Electrical conductivity: The reciprocal of resistivity is called electrical conductivity (σ)  i.e. σ= 1/ρ. It’s unit is ohm-1 m-1(Ω-1m-1) or mho/m  Electrical conductivity depends on nature of atomic bonds.  Both ionically and covalently bonded materials are poor conductors because electrons are not free. For semiconductors conductivity is controlled by movement of their electrons. Iii) Dielectric Strength:  the dielectric materials separate two electrical conductors without passage of current.  Thus metals can not be dielectrics but many ceramics and polymers are dielectrics. Dielectric is an insulators.  Dielectric strength is potential gradient value V/mm.  Dielectric strength is function of thickness. Good insulators has high dielectric strength. Dielectric materials do not conduct electricity.   </vt:lpstr>
      <vt:lpstr>MAGNETIC PROPERTIES</vt:lpstr>
      <vt:lpstr>iii) Magnetic Susceptibility (χ): It is the ratio of magnetization produced in a sample to the magnetic field strength.   i.e. χ = M/H  iv) Magnetic Permeability (μ): It is defined as the ratio of magnetic flux density B in the sample to the applied magnetic field intensity H   i.e. μ = B/H  It is measure of amount of magnetic lines of force penetrating through a material</vt:lpstr>
      <vt:lpstr>Optical Properties</vt:lpstr>
      <vt:lpstr>Organic, Inorganic and Biological Materials</vt:lpstr>
      <vt:lpstr>Inorganic  Materials</vt:lpstr>
      <vt:lpstr>Slide 42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vms</cp:lastModifiedBy>
  <cp:revision>101</cp:revision>
  <dcterms:created xsi:type="dcterms:W3CDTF">2006-08-16T00:00:00Z</dcterms:created>
  <dcterms:modified xsi:type="dcterms:W3CDTF">2004-01-01T13:10:13Z</dcterms:modified>
</cp:coreProperties>
</file>